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79" r:id="rId2"/>
    <p:sldId id="293" r:id="rId3"/>
    <p:sldId id="287" r:id="rId4"/>
    <p:sldId id="294" r:id="rId5"/>
    <p:sldId id="295" r:id="rId6"/>
    <p:sldId id="297" r:id="rId7"/>
    <p:sldId id="298" r:id="rId8"/>
    <p:sldId id="299" r:id="rId9"/>
    <p:sldId id="300" r:id="rId10"/>
    <p:sldId id="301" r:id="rId11"/>
    <p:sldId id="302" r:id="rId12"/>
    <p:sldId id="304" r:id="rId13"/>
    <p:sldId id="306" r:id="rId14"/>
    <p:sldId id="307" r:id="rId15"/>
    <p:sldId id="308" r:id="rId16"/>
    <p:sldId id="309" r:id="rId17"/>
    <p:sldId id="311" r:id="rId18"/>
    <p:sldId id="310" r:id="rId19"/>
    <p:sldId id="312" r:id="rId20"/>
    <p:sldId id="313" r:id="rId21"/>
    <p:sldId id="315" r:id="rId22"/>
    <p:sldId id="326" r:id="rId23"/>
    <p:sldId id="325" r:id="rId24"/>
    <p:sldId id="316" r:id="rId25"/>
    <p:sldId id="320" r:id="rId26"/>
    <p:sldId id="324" r:id="rId27"/>
    <p:sldId id="331" r:id="rId28"/>
    <p:sldId id="332" r:id="rId29"/>
    <p:sldId id="333" r:id="rId30"/>
    <p:sldId id="334" r:id="rId31"/>
    <p:sldId id="340" r:id="rId32"/>
    <p:sldId id="335" r:id="rId33"/>
    <p:sldId id="337" r:id="rId34"/>
    <p:sldId id="339" r:id="rId35"/>
    <p:sldId id="322" r:id="rId36"/>
    <p:sldId id="323" r:id="rId37"/>
    <p:sldId id="327" r:id="rId38"/>
    <p:sldId id="328" r:id="rId39"/>
    <p:sldId id="329" r:id="rId40"/>
    <p:sldId id="330" r:id="rId41"/>
    <p:sldId id="288" r:id="rId42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B7C3"/>
    <a:srgbClr val="7DA56C"/>
    <a:srgbClr val="80A96E"/>
    <a:srgbClr val="25B767"/>
    <a:srgbClr val="00863D"/>
    <a:srgbClr val="097682"/>
    <a:srgbClr val="EAB200"/>
    <a:srgbClr val="FF9900"/>
    <a:srgbClr val="BF9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4660"/>
  </p:normalViewPr>
  <p:slideViewPr>
    <p:cSldViewPr snapToGrid="0">
      <p:cViewPr>
        <p:scale>
          <a:sx n="86" d="100"/>
          <a:sy n="86" d="100"/>
        </p:scale>
        <p:origin x="-714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9962C8-B665-485A-BB30-418081C8132C}" type="doc">
      <dgm:prSet loTypeId="urn:microsoft.com/office/officeart/2005/8/layout/cycle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6C0F999-75DD-43E9-84FC-8E5021D32BFB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fa-IR" sz="1800" dirty="0">
              <a:cs typeface="B Yekan" panose="00000400000000000000" pitchFamily="2" charset="-78"/>
            </a:rPr>
            <a:t>از منظر نوع دستگاه</a:t>
          </a:r>
          <a:endParaRPr lang="en-US" sz="1800" dirty="0">
            <a:cs typeface="B Yekan" panose="00000400000000000000" pitchFamily="2" charset="-78"/>
          </a:endParaRPr>
        </a:p>
      </dgm:t>
    </dgm:pt>
    <dgm:pt modelId="{A7C799A4-30F8-49CE-9DD2-673964074A5B}" type="parTrans" cxnId="{C767EA8B-FD54-4F48-877A-BD19D15A743A}">
      <dgm:prSet/>
      <dgm:spPr/>
      <dgm:t>
        <a:bodyPr/>
        <a:lstStyle/>
        <a:p>
          <a:endParaRPr lang="en-US"/>
        </a:p>
      </dgm:t>
    </dgm:pt>
    <dgm:pt modelId="{2A85A1E2-0C24-42E5-818D-F80801C508E0}" type="sibTrans" cxnId="{C767EA8B-FD54-4F48-877A-BD19D15A743A}">
      <dgm:prSet/>
      <dgm:spPr/>
      <dgm:t>
        <a:bodyPr/>
        <a:lstStyle/>
        <a:p>
          <a:endParaRPr lang="en-US"/>
        </a:p>
      </dgm:t>
    </dgm:pt>
    <dgm:pt modelId="{247ABF97-3A07-4133-A020-66A6D4749222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دستگاه‌های ملی</a:t>
          </a:r>
          <a:endParaRPr lang="en-US" sz="1600" dirty="0">
            <a:cs typeface="B Titr" panose="00000700000000000000" pitchFamily="2" charset="-78"/>
          </a:endParaRPr>
        </a:p>
      </dgm:t>
    </dgm:pt>
    <dgm:pt modelId="{670D8208-AD2A-4BD6-B386-D97F6B48A0B5}" type="parTrans" cxnId="{E04BDB9E-ADDE-4DF6-A6C6-CA29F3C296D3}">
      <dgm:prSet/>
      <dgm:spPr/>
      <dgm:t>
        <a:bodyPr/>
        <a:lstStyle/>
        <a:p>
          <a:endParaRPr lang="en-US"/>
        </a:p>
      </dgm:t>
    </dgm:pt>
    <dgm:pt modelId="{A760F0B3-FFA6-4143-9376-0630443FF265}" type="sibTrans" cxnId="{E04BDB9E-ADDE-4DF6-A6C6-CA29F3C296D3}">
      <dgm:prSet/>
      <dgm:spPr/>
      <dgm:t>
        <a:bodyPr/>
        <a:lstStyle/>
        <a:p>
          <a:endParaRPr lang="en-US"/>
        </a:p>
      </dgm:t>
    </dgm:pt>
    <dgm:pt modelId="{EAB88829-78D3-4944-B168-85F5BE8B3D5E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دستگاه های استانی</a:t>
          </a:r>
          <a:endParaRPr lang="en-US" sz="1600" dirty="0">
            <a:cs typeface="B Titr" panose="00000700000000000000" pitchFamily="2" charset="-78"/>
          </a:endParaRPr>
        </a:p>
      </dgm:t>
    </dgm:pt>
    <dgm:pt modelId="{A1758DE4-F6F7-42C4-BE73-2B66EAC938D9}" type="parTrans" cxnId="{1AE7611A-3015-444A-8EA4-A51E33C264F4}">
      <dgm:prSet/>
      <dgm:spPr/>
      <dgm:t>
        <a:bodyPr/>
        <a:lstStyle/>
        <a:p>
          <a:endParaRPr lang="en-US"/>
        </a:p>
      </dgm:t>
    </dgm:pt>
    <dgm:pt modelId="{38A6FB77-98D0-4345-8F3C-224F06757170}" type="sibTrans" cxnId="{1AE7611A-3015-444A-8EA4-A51E33C264F4}">
      <dgm:prSet/>
      <dgm:spPr/>
      <dgm:t>
        <a:bodyPr/>
        <a:lstStyle/>
        <a:p>
          <a:endParaRPr lang="en-US"/>
        </a:p>
      </dgm:t>
    </dgm:pt>
    <dgm:pt modelId="{63D10B1A-25E2-4C5B-8577-562315D54CB0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fa-IR" sz="1800" dirty="0">
              <a:cs typeface="B Yekan" panose="00000400000000000000" pitchFamily="2" charset="-78"/>
            </a:rPr>
            <a:t>از منظر نوع معیار</a:t>
          </a:r>
          <a:endParaRPr lang="en-US" sz="1800" dirty="0">
            <a:cs typeface="B Yekan" panose="00000400000000000000" pitchFamily="2" charset="-78"/>
          </a:endParaRPr>
        </a:p>
      </dgm:t>
    </dgm:pt>
    <dgm:pt modelId="{1715E4FB-377B-4975-BB6C-FB89EE357D6C}" type="parTrans" cxnId="{7E13EB13-7C5E-4617-852D-4B79B9D2CD1B}">
      <dgm:prSet/>
      <dgm:spPr/>
      <dgm:t>
        <a:bodyPr/>
        <a:lstStyle/>
        <a:p>
          <a:endParaRPr lang="en-US"/>
        </a:p>
      </dgm:t>
    </dgm:pt>
    <dgm:pt modelId="{329B3442-182F-4FCF-B437-0C281D2B85FB}" type="sibTrans" cxnId="{7E13EB13-7C5E-4617-852D-4B79B9D2CD1B}">
      <dgm:prSet/>
      <dgm:spPr/>
      <dgm:t>
        <a:bodyPr/>
        <a:lstStyle/>
        <a:p>
          <a:endParaRPr lang="en-US"/>
        </a:p>
      </dgm:t>
    </dgm:pt>
    <dgm:pt modelId="{1BC29709-81FA-4170-BA37-0CAB399F3F98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عمومی</a:t>
          </a:r>
          <a:endParaRPr lang="en-US" sz="1600" dirty="0">
            <a:cs typeface="B Titr" panose="00000700000000000000" pitchFamily="2" charset="-78"/>
          </a:endParaRPr>
        </a:p>
      </dgm:t>
    </dgm:pt>
    <dgm:pt modelId="{F4E0E5A3-3D2E-493B-9FED-CB407F643366}" type="parTrans" cxnId="{39E5ED45-4D52-42C6-83D3-B268B29444C3}">
      <dgm:prSet/>
      <dgm:spPr/>
      <dgm:t>
        <a:bodyPr/>
        <a:lstStyle/>
        <a:p>
          <a:endParaRPr lang="en-US"/>
        </a:p>
      </dgm:t>
    </dgm:pt>
    <dgm:pt modelId="{473B7664-5A2F-4378-9431-27D22F411443}" type="sibTrans" cxnId="{39E5ED45-4D52-42C6-83D3-B268B29444C3}">
      <dgm:prSet/>
      <dgm:spPr/>
      <dgm:t>
        <a:bodyPr/>
        <a:lstStyle/>
        <a:p>
          <a:endParaRPr lang="en-US"/>
        </a:p>
      </dgm:t>
    </dgm:pt>
    <dgm:pt modelId="{B49DD20B-9CA0-4D16-B7DB-BB3EF5849FA6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اختصاصی</a:t>
          </a:r>
          <a:endParaRPr lang="en-US" sz="1600" dirty="0">
            <a:cs typeface="B Titr" panose="00000700000000000000" pitchFamily="2" charset="-78"/>
          </a:endParaRPr>
        </a:p>
      </dgm:t>
    </dgm:pt>
    <dgm:pt modelId="{77141B2F-0AE9-446C-90AD-14CC3D2F9593}" type="parTrans" cxnId="{E5F8E0E9-A621-4364-AB53-E528A14B1152}">
      <dgm:prSet/>
      <dgm:spPr/>
      <dgm:t>
        <a:bodyPr/>
        <a:lstStyle/>
        <a:p>
          <a:endParaRPr lang="en-US"/>
        </a:p>
      </dgm:t>
    </dgm:pt>
    <dgm:pt modelId="{79FB816B-E6EB-487E-B39F-C4E7C8E9F06E}" type="sibTrans" cxnId="{E5F8E0E9-A621-4364-AB53-E528A14B1152}">
      <dgm:prSet/>
      <dgm:spPr/>
      <dgm:t>
        <a:bodyPr/>
        <a:lstStyle/>
        <a:p>
          <a:endParaRPr lang="en-US"/>
        </a:p>
      </dgm:t>
    </dgm:pt>
    <dgm:pt modelId="{B9720947-3DA2-44CE-94CB-A2CA63E2C0E1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fa-IR" sz="1800" dirty="0">
              <a:cs typeface="B Yekan" panose="00000400000000000000" pitchFamily="2" charset="-78"/>
            </a:rPr>
            <a:t>از منظر سطح ارزیابی</a:t>
          </a:r>
          <a:endParaRPr lang="en-US" sz="1800" dirty="0">
            <a:cs typeface="B Yekan" panose="00000400000000000000" pitchFamily="2" charset="-78"/>
          </a:endParaRPr>
        </a:p>
      </dgm:t>
    </dgm:pt>
    <dgm:pt modelId="{D508276D-1604-49EC-AA58-9C608BB30A4C}" type="parTrans" cxnId="{76702DA9-ED4B-496C-B090-2F76C82C233D}">
      <dgm:prSet/>
      <dgm:spPr/>
      <dgm:t>
        <a:bodyPr/>
        <a:lstStyle/>
        <a:p>
          <a:endParaRPr lang="en-US"/>
        </a:p>
      </dgm:t>
    </dgm:pt>
    <dgm:pt modelId="{5E14CB4C-55D7-46A4-BA16-C7AA8722C6F3}" type="sibTrans" cxnId="{76702DA9-ED4B-496C-B090-2F76C82C233D}">
      <dgm:prSet/>
      <dgm:spPr/>
      <dgm:t>
        <a:bodyPr/>
        <a:lstStyle/>
        <a:p>
          <a:endParaRPr lang="en-US"/>
        </a:p>
      </dgm:t>
    </dgm:pt>
    <dgm:pt modelId="{340A2544-9B4F-4E9D-A273-A62AD42E7AE1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سازمانی</a:t>
          </a:r>
          <a:endParaRPr lang="en-US" sz="1600" dirty="0">
            <a:cs typeface="B Titr" panose="00000700000000000000" pitchFamily="2" charset="-78"/>
          </a:endParaRPr>
        </a:p>
      </dgm:t>
    </dgm:pt>
    <dgm:pt modelId="{86C047FA-B2B9-4B65-AEE0-33C4AB4AC999}" type="parTrans" cxnId="{DED24F9C-AF7F-4AE6-955E-FDC22B512303}">
      <dgm:prSet/>
      <dgm:spPr/>
      <dgm:t>
        <a:bodyPr/>
        <a:lstStyle/>
        <a:p>
          <a:endParaRPr lang="en-US"/>
        </a:p>
      </dgm:t>
    </dgm:pt>
    <dgm:pt modelId="{787A692C-CCC0-4415-83A2-8BF54A575F0A}" type="sibTrans" cxnId="{DED24F9C-AF7F-4AE6-955E-FDC22B512303}">
      <dgm:prSet/>
      <dgm:spPr/>
      <dgm:t>
        <a:bodyPr/>
        <a:lstStyle/>
        <a:p>
          <a:endParaRPr lang="en-US"/>
        </a:p>
      </dgm:t>
    </dgm:pt>
    <dgm:pt modelId="{4A67F129-1F85-4767-A1CF-138EE151A0EA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فردی (مدیران)</a:t>
          </a:r>
          <a:endParaRPr lang="en-US" sz="1600" dirty="0">
            <a:cs typeface="B Titr" panose="00000700000000000000" pitchFamily="2" charset="-78"/>
          </a:endParaRPr>
        </a:p>
      </dgm:t>
    </dgm:pt>
    <dgm:pt modelId="{C4AA346F-ABBA-4658-9734-A5682B566291}" type="parTrans" cxnId="{FFA76CDF-B5FC-4422-B029-2F48D4DEC4A7}">
      <dgm:prSet/>
      <dgm:spPr/>
      <dgm:t>
        <a:bodyPr/>
        <a:lstStyle/>
        <a:p>
          <a:endParaRPr lang="en-US"/>
        </a:p>
      </dgm:t>
    </dgm:pt>
    <dgm:pt modelId="{CFF9DB19-7D15-4805-B06A-CF984EDBCA84}" type="sibTrans" cxnId="{FFA76CDF-B5FC-4422-B029-2F48D4DEC4A7}">
      <dgm:prSet/>
      <dgm:spPr/>
      <dgm:t>
        <a:bodyPr/>
        <a:lstStyle/>
        <a:p>
          <a:endParaRPr lang="en-US"/>
        </a:p>
      </dgm:t>
    </dgm:pt>
    <dgm:pt modelId="{9C6459B5-5DA4-47E7-84C8-28D00C47FF9A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fa-IR" sz="1600" dirty="0">
              <a:cs typeface="B Titr" panose="00000700000000000000" pitchFamily="2" charset="-78"/>
            </a:rPr>
            <a:t>دستگاه‌های تابعه</a:t>
          </a:r>
          <a:endParaRPr lang="en-US" sz="1600" dirty="0">
            <a:cs typeface="B Titr" panose="00000700000000000000" pitchFamily="2" charset="-78"/>
          </a:endParaRPr>
        </a:p>
      </dgm:t>
    </dgm:pt>
    <dgm:pt modelId="{E449CD81-74E4-49B4-892E-18C4DDD7317F}" type="parTrans" cxnId="{D1456E52-30FC-429E-8FE3-8C9DC18D621E}">
      <dgm:prSet/>
      <dgm:spPr/>
      <dgm:t>
        <a:bodyPr/>
        <a:lstStyle/>
        <a:p>
          <a:endParaRPr lang="en-US"/>
        </a:p>
      </dgm:t>
    </dgm:pt>
    <dgm:pt modelId="{E95B4D82-B1AE-4AE6-AFB1-FE536D124649}" type="sibTrans" cxnId="{D1456E52-30FC-429E-8FE3-8C9DC18D621E}">
      <dgm:prSet/>
      <dgm:spPr/>
      <dgm:t>
        <a:bodyPr/>
        <a:lstStyle/>
        <a:p>
          <a:endParaRPr lang="en-US"/>
        </a:p>
      </dgm:t>
    </dgm:pt>
    <dgm:pt modelId="{3F9E0422-6680-4210-B795-1D8972E5AD1F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 lIns="0" tIns="108000" rIns="108000" bIns="108000"/>
        <a:lstStyle/>
        <a:p>
          <a:pPr algn="just" rtl="1"/>
          <a:r>
            <a:rPr lang="fa-IR" sz="1800" dirty="0">
              <a:cs typeface="B Yekan" panose="00000400000000000000" pitchFamily="2" charset="-78"/>
            </a:rPr>
            <a:t>از منظر تکلیف قانونی</a:t>
          </a:r>
          <a:endParaRPr lang="en-US" sz="1800" dirty="0">
            <a:cs typeface="B Yekan" panose="00000400000000000000" pitchFamily="2" charset="-78"/>
          </a:endParaRPr>
        </a:p>
      </dgm:t>
    </dgm:pt>
    <dgm:pt modelId="{44003A39-71C8-4371-86B8-FCD9CD2F9E6B}" type="parTrans" cxnId="{EA321712-4FAC-4910-8B69-DC10F4CBACCA}">
      <dgm:prSet/>
      <dgm:spPr/>
      <dgm:t>
        <a:bodyPr/>
        <a:lstStyle/>
        <a:p>
          <a:endParaRPr lang="en-US"/>
        </a:p>
      </dgm:t>
    </dgm:pt>
    <dgm:pt modelId="{4375C3A8-08B9-47D5-AF7E-4A2EEFAC08BD}" type="sibTrans" cxnId="{EA321712-4FAC-4910-8B69-DC10F4CBACCA}">
      <dgm:prSet/>
      <dgm:spPr/>
      <dgm:t>
        <a:bodyPr/>
        <a:lstStyle/>
        <a:p>
          <a:endParaRPr lang="en-US"/>
        </a:p>
      </dgm:t>
    </dgm:pt>
    <dgm:pt modelId="{D4EB39C0-471B-4727-8402-C6347F95C5AC}" type="pres">
      <dgm:prSet presAssocID="{339962C8-B665-485A-BB30-418081C8132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F2AF33-4631-400B-B7ED-499D0BD44137}" type="pres">
      <dgm:prSet presAssocID="{339962C8-B665-485A-BB30-418081C8132C}" presName="children" presStyleCnt="0"/>
      <dgm:spPr/>
    </dgm:pt>
    <dgm:pt modelId="{6B9091DA-6485-4A1B-9E06-380BD60CF188}" type="pres">
      <dgm:prSet presAssocID="{339962C8-B665-485A-BB30-418081C8132C}" presName="child1group" presStyleCnt="0"/>
      <dgm:spPr/>
    </dgm:pt>
    <dgm:pt modelId="{74334A87-9EFE-445A-928C-AF0471540368}" type="pres">
      <dgm:prSet presAssocID="{339962C8-B665-485A-BB30-418081C8132C}" presName="child1" presStyleLbl="bgAcc1" presStyleIdx="0" presStyleCnt="3" custLinFactNeighborX="-10562" custLinFactNeighborY="2039"/>
      <dgm:spPr/>
      <dgm:t>
        <a:bodyPr/>
        <a:lstStyle/>
        <a:p>
          <a:endParaRPr lang="en-US"/>
        </a:p>
      </dgm:t>
    </dgm:pt>
    <dgm:pt modelId="{5337B42D-1A98-4F6F-A8A0-21D09BC9FE02}" type="pres">
      <dgm:prSet presAssocID="{339962C8-B665-485A-BB30-418081C8132C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2A8501-70FA-443E-B646-17F5C780F0AB}" type="pres">
      <dgm:prSet presAssocID="{339962C8-B665-485A-BB30-418081C8132C}" presName="child2group" presStyleCnt="0"/>
      <dgm:spPr/>
    </dgm:pt>
    <dgm:pt modelId="{2225FB1B-C833-4C6F-9F63-D4DC05F8A59B}" type="pres">
      <dgm:prSet presAssocID="{339962C8-B665-485A-BB30-418081C8132C}" presName="child2" presStyleLbl="bgAcc1" presStyleIdx="1" presStyleCnt="3" custLinFactNeighborX="9564" custLinFactNeighborY="2039"/>
      <dgm:spPr/>
      <dgm:t>
        <a:bodyPr/>
        <a:lstStyle/>
        <a:p>
          <a:endParaRPr lang="en-US"/>
        </a:p>
      </dgm:t>
    </dgm:pt>
    <dgm:pt modelId="{10DF5526-5FB8-4995-A46A-EA0F5E2526FC}" type="pres">
      <dgm:prSet presAssocID="{339962C8-B665-485A-BB30-418081C8132C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0C828-7086-427A-90DA-6C37DF9150EB}" type="pres">
      <dgm:prSet presAssocID="{339962C8-B665-485A-BB30-418081C8132C}" presName="child3group" presStyleCnt="0"/>
      <dgm:spPr/>
    </dgm:pt>
    <dgm:pt modelId="{14E6EA25-D3CA-48AF-85A6-D4814E849F1D}" type="pres">
      <dgm:prSet presAssocID="{339962C8-B665-485A-BB30-418081C8132C}" presName="child3" presStyleLbl="bgAcc1" presStyleIdx="2" presStyleCnt="3" custLinFactNeighborX="7824" custLinFactNeighborY="0"/>
      <dgm:spPr/>
      <dgm:t>
        <a:bodyPr/>
        <a:lstStyle/>
        <a:p>
          <a:endParaRPr lang="en-US"/>
        </a:p>
      </dgm:t>
    </dgm:pt>
    <dgm:pt modelId="{C7414AC9-FEAD-479F-B4A6-D9DCC6AB4B9A}" type="pres">
      <dgm:prSet presAssocID="{339962C8-B665-485A-BB30-418081C8132C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779EF-E4F8-4AB1-BC17-3670E7174F0B}" type="pres">
      <dgm:prSet presAssocID="{339962C8-B665-485A-BB30-418081C8132C}" presName="childPlaceholder" presStyleCnt="0"/>
      <dgm:spPr/>
    </dgm:pt>
    <dgm:pt modelId="{5E184269-F6E3-40C2-877D-B325707640D7}" type="pres">
      <dgm:prSet presAssocID="{339962C8-B665-485A-BB30-418081C8132C}" presName="circle" presStyleCnt="0"/>
      <dgm:spPr/>
    </dgm:pt>
    <dgm:pt modelId="{137BEF19-6350-4616-A179-71570368DE12}" type="pres">
      <dgm:prSet presAssocID="{339962C8-B665-485A-BB30-418081C8132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08A42-D716-411E-9897-141C91D0D544}" type="pres">
      <dgm:prSet presAssocID="{339962C8-B665-485A-BB30-418081C8132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C8112-29FC-40E0-B35D-0CB691E8EF3A}" type="pres">
      <dgm:prSet presAssocID="{339962C8-B665-485A-BB30-418081C8132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A0CC5B-2B85-4D7B-BB5A-BD057F0CBFB1}" type="pres">
      <dgm:prSet presAssocID="{339962C8-B665-485A-BB30-418081C8132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D5ADED-22BA-4E6F-AAF8-F85642D11C50}" type="pres">
      <dgm:prSet presAssocID="{339962C8-B665-485A-BB30-418081C8132C}" presName="quadrantPlaceholder" presStyleCnt="0"/>
      <dgm:spPr/>
    </dgm:pt>
    <dgm:pt modelId="{476563A7-193A-44AC-87FD-E9593E02F586}" type="pres">
      <dgm:prSet presAssocID="{339962C8-B665-485A-BB30-418081C8132C}" presName="center1" presStyleLbl="fgShp" presStyleIdx="0" presStyleCnt="2"/>
      <dgm:spPr/>
    </dgm:pt>
    <dgm:pt modelId="{2155B160-16DA-48F4-A88D-CC24DC94B9D0}" type="pres">
      <dgm:prSet presAssocID="{339962C8-B665-485A-BB30-418081C8132C}" presName="center2" presStyleLbl="fgShp" presStyleIdx="1" presStyleCnt="2"/>
      <dgm:spPr/>
    </dgm:pt>
  </dgm:ptLst>
  <dgm:cxnLst>
    <dgm:cxn modelId="{E04BDB9E-ADDE-4DF6-A6C6-CA29F3C296D3}" srcId="{06C0F999-75DD-43E9-84FC-8E5021D32BFB}" destId="{247ABF97-3A07-4133-A020-66A6D4749222}" srcOrd="0" destOrd="0" parTransId="{670D8208-AD2A-4BD6-B386-D97F6B48A0B5}" sibTransId="{A760F0B3-FFA6-4143-9376-0630443FF265}"/>
    <dgm:cxn modelId="{2C93723B-46A3-4983-9287-E24AD2B73373}" type="presOf" srcId="{3F9E0422-6680-4210-B795-1D8972E5AD1F}" destId="{12A0CC5B-2B85-4D7B-BB5A-BD057F0CBFB1}" srcOrd="0" destOrd="0" presId="urn:microsoft.com/office/officeart/2005/8/layout/cycle4"/>
    <dgm:cxn modelId="{34E9038A-2AEB-41B3-A9AC-E27671D35441}" type="presOf" srcId="{9C6459B5-5DA4-47E7-84C8-28D00C47FF9A}" destId="{5337B42D-1A98-4F6F-A8A0-21D09BC9FE02}" srcOrd="1" destOrd="1" presId="urn:microsoft.com/office/officeart/2005/8/layout/cycle4"/>
    <dgm:cxn modelId="{B08E2588-6FC8-41CC-AC9E-1CF0393CF9F6}" type="presOf" srcId="{9C6459B5-5DA4-47E7-84C8-28D00C47FF9A}" destId="{74334A87-9EFE-445A-928C-AF0471540368}" srcOrd="0" destOrd="1" presId="urn:microsoft.com/office/officeart/2005/8/layout/cycle4"/>
    <dgm:cxn modelId="{1AE7611A-3015-444A-8EA4-A51E33C264F4}" srcId="{06C0F999-75DD-43E9-84FC-8E5021D32BFB}" destId="{EAB88829-78D3-4944-B168-85F5BE8B3D5E}" srcOrd="2" destOrd="0" parTransId="{A1758DE4-F6F7-42C4-BE73-2B66EAC938D9}" sibTransId="{38A6FB77-98D0-4345-8F3C-224F06757170}"/>
    <dgm:cxn modelId="{DED24F9C-AF7F-4AE6-955E-FDC22B512303}" srcId="{B9720947-3DA2-44CE-94CB-A2CA63E2C0E1}" destId="{340A2544-9B4F-4E9D-A273-A62AD42E7AE1}" srcOrd="0" destOrd="0" parTransId="{86C047FA-B2B9-4B65-AEE0-33C4AB4AC999}" sibTransId="{787A692C-CCC0-4415-83A2-8BF54A575F0A}"/>
    <dgm:cxn modelId="{BE246DB6-B5DC-44FD-BA75-2FB6DE234E96}" type="presOf" srcId="{4A67F129-1F85-4767-A1CF-138EE151A0EA}" destId="{14E6EA25-D3CA-48AF-85A6-D4814E849F1D}" srcOrd="0" destOrd="1" presId="urn:microsoft.com/office/officeart/2005/8/layout/cycle4"/>
    <dgm:cxn modelId="{3D109644-2385-4160-953A-70E929854597}" type="presOf" srcId="{B49DD20B-9CA0-4D16-B7DB-BB3EF5849FA6}" destId="{2225FB1B-C833-4C6F-9F63-D4DC05F8A59B}" srcOrd="0" destOrd="1" presId="urn:microsoft.com/office/officeart/2005/8/layout/cycle4"/>
    <dgm:cxn modelId="{7E13EB13-7C5E-4617-852D-4B79B9D2CD1B}" srcId="{339962C8-B665-485A-BB30-418081C8132C}" destId="{63D10B1A-25E2-4C5B-8577-562315D54CB0}" srcOrd="1" destOrd="0" parTransId="{1715E4FB-377B-4975-BB6C-FB89EE357D6C}" sibTransId="{329B3442-182F-4FCF-B437-0C281D2B85FB}"/>
    <dgm:cxn modelId="{26AE3EAA-C610-4B88-A045-22196EFA1342}" type="presOf" srcId="{B9720947-3DA2-44CE-94CB-A2CA63E2C0E1}" destId="{775C8112-29FC-40E0-B35D-0CB691E8EF3A}" srcOrd="0" destOrd="0" presId="urn:microsoft.com/office/officeart/2005/8/layout/cycle4"/>
    <dgm:cxn modelId="{5E7522DA-3712-4FE7-A4E7-A6E8B191DEAC}" type="presOf" srcId="{247ABF97-3A07-4133-A020-66A6D4749222}" destId="{74334A87-9EFE-445A-928C-AF0471540368}" srcOrd="0" destOrd="0" presId="urn:microsoft.com/office/officeart/2005/8/layout/cycle4"/>
    <dgm:cxn modelId="{800B2162-A42D-4D34-98EE-61FDA573D648}" type="presOf" srcId="{339962C8-B665-485A-BB30-418081C8132C}" destId="{D4EB39C0-471B-4727-8402-C6347F95C5AC}" srcOrd="0" destOrd="0" presId="urn:microsoft.com/office/officeart/2005/8/layout/cycle4"/>
    <dgm:cxn modelId="{C42DA9D8-FE54-4520-8C08-8EE3A61D2DAA}" type="presOf" srcId="{EAB88829-78D3-4944-B168-85F5BE8B3D5E}" destId="{74334A87-9EFE-445A-928C-AF0471540368}" srcOrd="0" destOrd="2" presId="urn:microsoft.com/office/officeart/2005/8/layout/cycle4"/>
    <dgm:cxn modelId="{D1456E52-30FC-429E-8FE3-8C9DC18D621E}" srcId="{06C0F999-75DD-43E9-84FC-8E5021D32BFB}" destId="{9C6459B5-5DA4-47E7-84C8-28D00C47FF9A}" srcOrd="1" destOrd="0" parTransId="{E449CD81-74E4-49B4-892E-18C4DDD7317F}" sibTransId="{E95B4D82-B1AE-4AE6-AFB1-FE536D124649}"/>
    <dgm:cxn modelId="{EA321712-4FAC-4910-8B69-DC10F4CBACCA}" srcId="{339962C8-B665-485A-BB30-418081C8132C}" destId="{3F9E0422-6680-4210-B795-1D8972E5AD1F}" srcOrd="3" destOrd="0" parTransId="{44003A39-71C8-4371-86B8-FCD9CD2F9E6B}" sibTransId="{4375C3A8-08B9-47D5-AF7E-4A2EEFAC08BD}"/>
    <dgm:cxn modelId="{E5F8E0E9-A621-4364-AB53-E528A14B1152}" srcId="{63D10B1A-25E2-4C5B-8577-562315D54CB0}" destId="{B49DD20B-9CA0-4D16-B7DB-BB3EF5849FA6}" srcOrd="1" destOrd="0" parTransId="{77141B2F-0AE9-446C-90AD-14CC3D2F9593}" sibTransId="{79FB816B-E6EB-487E-B39F-C4E7C8E9F06E}"/>
    <dgm:cxn modelId="{886BC14C-F8D0-446E-A607-2901DF021E6E}" type="presOf" srcId="{1BC29709-81FA-4170-BA37-0CAB399F3F98}" destId="{10DF5526-5FB8-4995-A46A-EA0F5E2526FC}" srcOrd="1" destOrd="0" presId="urn:microsoft.com/office/officeart/2005/8/layout/cycle4"/>
    <dgm:cxn modelId="{C767EA8B-FD54-4F48-877A-BD19D15A743A}" srcId="{339962C8-B665-485A-BB30-418081C8132C}" destId="{06C0F999-75DD-43E9-84FC-8E5021D32BFB}" srcOrd="0" destOrd="0" parTransId="{A7C799A4-30F8-49CE-9DD2-673964074A5B}" sibTransId="{2A85A1E2-0C24-42E5-818D-F80801C508E0}"/>
    <dgm:cxn modelId="{46013E3B-F311-4E44-9F43-17ECBB18D6BE}" type="presOf" srcId="{340A2544-9B4F-4E9D-A273-A62AD42E7AE1}" destId="{14E6EA25-D3CA-48AF-85A6-D4814E849F1D}" srcOrd="0" destOrd="0" presId="urn:microsoft.com/office/officeart/2005/8/layout/cycle4"/>
    <dgm:cxn modelId="{D8986955-BEC3-4BFE-BA6D-F87512AACC7F}" type="presOf" srcId="{B49DD20B-9CA0-4D16-B7DB-BB3EF5849FA6}" destId="{10DF5526-5FB8-4995-A46A-EA0F5E2526FC}" srcOrd="1" destOrd="1" presId="urn:microsoft.com/office/officeart/2005/8/layout/cycle4"/>
    <dgm:cxn modelId="{DD4112F7-81C2-418C-8094-B34804806F31}" type="presOf" srcId="{06C0F999-75DD-43E9-84FC-8E5021D32BFB}" destId="{137BEF19-6350-4616-A179-71570368DE12}" srcOrd="0" destOrd="0" presId="urn:microsoft.com/office/officeart/2005/8/layout/cycle4"/>
    <dgm:cxn modelId="{AB27822F-E89F-4BF3-81CB-305BA5C97C9C}" type="presOf" srcId="{EAB88829-78D3-4944-B168-85F5BE8B3D5E}" destId="{5337B42D-1A98-4F6F-A8A0-21D09BC9FE02}" srcOrd="1" destOrd="2" presId="urn:microsoft.com/office/officeart/2005/8/layout/cycle4"/>
    <dgm:cxn modelId="{39E5ED45-4D52-42C6-83D3-B268B29444C3}" srcId="{63D10B1A-25E2-4C5B-8577-562315D54CB0}" destId="{1BC29709-81FA-4170-BA37-0CAB399F3F98}" srcOrd="0" destOrd="0" parTransId="{F4E0E5A3-3D2E-493B-9FED-CB407F643366}" sibTransId="{473B7664-5A2F-4378-9431-27D22F411443}"/>
    <dgm:cxn modelId="{2600C32B-85D3-4705-BC99-7CD114A7CFD9}" type="presOf" srcId="{1BC29709-81FA-4170-BA37-0CAB399F3F98}" destId="{2225FB1B-C833-4C6F-9F63-D4DC05F8A59B}" srcOrd="0" destOrd="0" presId="urn:microsoft.com/office/officeart/2005/8/layout/cycle4"/>
    <dgm:cxn modelId="{76702DA9-ED4B-496C-B090-2F76C82C233D}" srcId="{339962C8-B665-485A-BB30-418081C8132C}" destId="{B9720947-3DA2-44CE-94CB-A2CA63E2C0E1}" srcOrd="2" destOrd="0" parTransId="{D508276D-1604-49EC-AA58-9C608BB30A4C}" sibTransId="{5E14CB4C-55D7-46A4-BA16-C7AA8722C6F3}"/>
    <dgm:cxn modelId="{0BB00E89-65B0-461C-8516-E73C531E1FEF}" type="presOf" srcId="{63D10B1A-25E2-4C5B-8577-562315D54CB0}" destId="{D6C08A42-D716-411E-9897-141C91D0D544}" srcOrd="0" destOrd="0" presId="urn:microsoft.com/office/officeart/2005/8/layout/cycle4"/>
    <dgm:cxn modelId="{FFA76CDF-B5FC-4422-B029-2F48D4DEC4A7}" srcId="{B9720947-3DA2-44CE-94CB-A2CA63E2C0E1}" destId="{4A67F129-1F85-4767-A1CF-138EE151A0EA}" srcOrd="1" destOrd="0" parTransId="{C4AA346F-ABBA-4658-9734-A5682B566291}" sibTransId="{CFF9DB19-7D15-4805-B06A-CF984EDBCA84}"/>
    <dgm:cxn modelId="{56034CB4-B195-49EC-AC0D-8DDF13EDC243}" type="presOf" srcId="{4A67F129-1F85-4767-A1CF-138EE151A0EA}" destId="{C7414AC9-FEAD-479F-B4A6-D9DCC6AB4B9A}" srcOrd="1" destOrd="1" presId="urn:microsoft.com/office/officeart/2005/8/layout/cycle4"/>
    <dgm:cxn modelId="{6339F3B2-A80F-43E4-8FEC-909A48AD73C9}" type="presOf" srcId="{340A2544-9B4F-4E9D-A273-A62AD42E7AE1}" destId="{C7414AC9-FEAD-479F-B4A6-D9DCC6AB4B9A}" srcOrd="1" destOrd="0" presId="urn:microsoft.com/office/officeart/2005/8/layout/cycle4"/>
    <dgm:cxn modelId="{FC71171E-2611-429A-8E87-460C0BE1351E}" type="presOf" srcId="{247ABF97-3A07-4133-A020-66A6D4749222}" destId="{5337B42D-1A98-4F6F-A8A0-21D09BC9FE02}" srcOrd="1" destOrd="0" presId="urn:microsoft.com/office/officeart/2005/8/layout/cycle4"/>
    <dgm:cxn modelId="{4E881055-87B2-424E-9F20-A1674263FD61}" type="presParOf" srcId="{D4EB39C0-471B-4727-8402-C6347F95C5AC}" destId="{05F2AF33-4631-400B-B7ED-499D0BD44137}" srcOrd="0" destOrd="0" presId="urn:microsoft.com/office/officeart/2005/8/layout/cycle4"/>
    <dgm:cxn modelId="{BE470895-703D-427F-9306-A1DAE1BB17F6}" type="presParOf" srcId="{05F2AF33-4631-400B-B7ED-499D0BD44137}" destId="{6B9091DA-6485-4A1B-9E06-380BD60CF188}" srcOrd="0" destOrd="0" presId="urn:microsoft.com/office/officeart/2005/8/layout/cycle4"/>
    <dgm:cxn modelId="{82891426-8176-47EA-8693-48F52C0949E6}" type="presParOf" srcId="{6B9091DA-6485-4A1B-9E06-380BD60CF188}" destId="{74334A87-9EFE-445A-928C-AF0471540368}" srcOrd="0" destOrd="0" presId="urn:microsoft.com/office/officeart/2005/8/layout/cycle4"/>
    <dgm:cxn modelId="{8735821F-E5B6-4BDE-8D86-8F6810B9AA67}" type="presParOf" srcId="{6B9091DA-6485-4A1B-9E06-380BD60CF188}" destId="{5337B42D-1A98-4F6F-A8A0-21D09BC9FE02}" srcOrd="1" destOrd="0" presId="urn:microsoft.com/office/officeart/2005/8/layout/cycle4"/>
    <dgm:cxn modelId="{D71D962F-22C7-4D67-8986-9CAAB945B621}" type="presParOf" srcId="{05F2AF33-4631-400B-B7ED-499D0BD44137}" destId="{012A8501-70FA-443E-B646-17F5C780F0AB}" srcOrd="1" destOrd="0" presId="urn:microsoft.com/office/officeart/2005/8/layout/cycle4"/>
    <dgm:cxn modelId="{C08A921D-D3AB-4594-AEFB-0C9DBA8EBDEA}" type="presParOf" srcId="{012A8501-70FA-443E-B646-17F5C780F0AB}" destId="{2225FB1B-C833-4C6F-9F63-D4DC05F8A59B}" srcOrd="0" destOrd="0" presId="urn:microsoft.com/office/officeart/2005/8/layout/cycle4"/>
    <dgm:cxn modelId="{0214A252-B5C9-426C-94F5-F208933D1C3C}" type="presParOf" srcId="{012A8501-70FA-443E-B646-17F5C780F0AB}" destId="{10DF5526-5FB8-4995-A46A-EA0F5E2526FC}" srcOrd="1" destOrd="0" presId="urn:microsoft.com/office/officeart/2005/8/layout/cycle4"/>
    <dgm:cxn modelId="{74A9557B-26B8-4D3B-BD65-03B628BA2145}" type="presParOf" srcId="{05F2AF33-4631-400B-B7ED-499D0BD44137}" destId="{50E0C828-7086-427A-90DA-6C37DF9150EB}" srcOrd="2" destOrd="0" presId="urn:microsoft.com/office/officeart/2005/8/layout/cycle4"/>
    <dgm:cxn modelId="{E5CFE80C-DD1C-48C4-8E31-6E943D0D2A34}" type="presParOf" srcId="{50E0C828-7086-427A-90DA-6C37DF9150EB}" destId="{14E6EA25-D3CA-48AF-85A6-D4814E849F1D}" srcOrd="0" destOrd="0" presId="urn:microsoft.com/office/officeart/2005/8/layout/cycle4"/>
    <dgm:cxn modelId="{D47E51BF-E894-4BA4-A33C-EE5CAC0F17C0}" type="presParOf" srcId="{50E0C828-7086-427A-90DA-6C37DF9150EB}" destId="{C7414AC9-FEAD-479F-B4A6-D9DCC6AB4B9A}" srcOrd="1" destOrd="0" presId="urn:microsoft.com/office/officeart/2005/8/layout/cycle4"/>
    <dgm:cxn modelId="{C8D0EA48-CCCE-4A16-BBDA-FB229740DB1B}" type="presParOf" srcId="{05F2AF33-4631-400B-B7ED-499D0BD44137}" destId="{609779EF-E4F8-4AB1-BC17-3670E7174F0B}" srcOrd="3" destOrd="0" presId="urn:microsoft.com/office/officeart/2005/8/layout/cycle4"/>
    <dgm:cxn modelId="{E68CA03A-FBC0-4CCC-BEB7-190966D0AC7F}" type="presParOf" srcId="{D4EB39C0-471B-4727-8402-C6347F95C5AC}" destId="{5E184269-F6E3-40C2-877D-B325707640D7}" srcOrd="1" destOrd="0" presId="urn:microsoft.com/office/officeart/2005/8/layout/cycle4"/>
    <dgm:cxn modelId="{97F104C5-CF1A-42AB-9D15-B744E61C0896}" type="presParOf" srcId="{5E184269-F6E3-40C2-877D-B325707640D7}" destId="{137BEF19-6350-4616-A179-71570368DE12}" srcOrd="0" destOrd="0" presId="urn:microsoft.com/office/officeart/2005/8/layout/cycle4"/>
    <dgm:cxn modelId="{212BD3F3-AA14-4D44-9FC6-3DA72B241CF3}" type="presParOf" srcId="{5E184269-F6E3-40C2-877D-B325707640D7}" destId="{D6C08A42-D716-411E-9897-141C91D0D544}" srcOrd="1" destOrd="0" presId="urn:microsoft.com/office/officeart/2005/8/layout/cycle4"/>
    <dgm:cxn modelId="{A329E81A-77D6-4DC4-AE56-9A545E4FB057}" type="presParOf" srcId="{5E184269-F6E3-40C2-877D-B325707640D7}" destId="{775C8112-29FC-40E0-B35D-0CB691E8EF3A}" srcOrd="2" destOrd="0" presId="urn:microsoft.com/office/officeart/2005/8/layout/cycle4"/>
    <dgm:cxn modelId="{4D61A44A-10AF-4437-8122-DA80AC6980E6}" type="presParOf" srcId="{5E184269-F6E3-40C2-877D-B325707640D7}" destId="{12A0CC5B-2B85-4D7B-BB5A-BD057F0CBFB1}" srcOrd="3" destOrd="0" presId="urn:microsoft.com/office/officeart/2005/8/layout/cycle4"/>
    <dgm:cxn modelId="{852D264E-3901-4531-8075-21B6805C702B}" type="presParOf" srcId="{5E184269-F6E3-40C2-877D-B325707640D7}" destId="{F7D5ADED-22BA-4E6F-AAF8-F85642D11C50}" srcOrd="4" destOrd="0" presId="urn:microsoft.com/office/officeart/2005/8/layout/cycle4"/>
    <dgm:cxn modelId="{B50E3FE8-3FB8-41A9-ADC4-082D5C7D3A6B}" type="presParOf" srcId="{D4EB39C0-471B-4727-8402-C6347F95C5AC}" destId="{476563A7-193A-44AC-87FD-E9593E02F586}" srcOrd="2" destOrd="0" presId="urn:microsoft.com/office/officeart/2005/8/layout/cycle4"/>
    <dgm:cxn modelId="{5AA36602-6700-4CE8-9CE4-7A005AD8CE11}" type="presParOf" srcId="{D4EB39C0-471B-4727-8402-C6347F95C5AC}" destId="{2155B160-16DA-48F4-A88D-CC24DC94B9D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0B370-80FF-47F1-BEDF-A899B2EED07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8080658-B4B7-444F-B0A1-DA2FAB18B53A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pPr>
            <a:lnSpc>
              <a:spcPct val="100000"/>
            </a:lnSpc>
          </a:pPr>
          <a:r>
            <a:rPr lang="fa-IR" sz="4800" dirty="0">
              <a:latin typeface="IranNastaliq" panose="02020505000000020003" pitchFamily="18" charset="0"/>
              <a:cs typeface="IranNastaliq" panose="02020505000000020003" pitchFamily="18" charset="0"/>
            </a:rPr>
            <a:t>تنوع دستگاه‌ها</a:t>
          </a:r>
          <a:endParaRPr lang="en-US" sz="4800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B91B819B-4CCE-4CC8-B831-B243155978F2}" type="parTrans" cxnId="{B81ABE61-AC8F-4B80-A661-3B9929497DA9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ED562981-FFD4-4AE3-9C94-81D4838F5C7F}" type="sibTrans" cxnId="{B81ABE61-AC8F-4B80-A661-3B9929497DA9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EAD5EE31-6B7B-4EFA-83FD-F070F74083D4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4000" dirty="0">
              <a:latin typeface="IranNastaliq" panose="02020505000000020003" pitchFamily="18" charset="0"/>
              <a:cs typeface="IranNastaliq" panose="02020505000000020003" pitchFamily="18" charset="0"/>
            </a:rPr>
            <a:t>دستگاه‌های ملی (ستاد و  تابعه)</a:t>
          </a:r>
          <a:endParaRPr lang="en-US" sz="4000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036A8D6D-E97B-4122-9766-DCD5960DE332}" type="parTrans" cxnId="{0CAA3235-A1A2-423D-914F-F12B82200A9D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754A5196-DF1A-47CB-ADE2-A5C9DA0BEAC8}" type="sibTrans" cxnId="{0CAA3235-A1A2-423D-914F-F12B82200A9D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8B5AE8E8-C883-4824-AC53-482CA64A0285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عمومی</a:t>
          </a:r>
          <a:endParaRPr lang="en-US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16D3FEAA-C7F1-45DF-A545-0B74DDCD51EB}" type="parTrans" cxnId="{184C7399-2E6F-462C-94F2-AAAD22463C3B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8406868E-0D16-4AEE-9FCC-34A5F63C038E}" type="sibTrans" cxnId="{184C7399-2E6F-462C-94F2-AAAD22463C3B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B9564B7E-3F34-433D-AFE7-78CE33E5E1DA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اختصاصی</a:t>
          </a:r>
          <a:endParaRPr lang="en-US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71123303-C04C-4C5E-958F-6B52316F17DA}" type="parTrans" cxnId="{C7BC55DC-62DF-4969-8D08-8A4651115DA4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BE66A2D5-533B-459F-AFB4-3DC0EF3BEB1A}" type="sibTrans" cxnId="{C7BC55DC-62DF-4969-8D08-8A4651115DA4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BDF7E1EB-6C3B-43C9-ABA8-CB748EB9599E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4000" dirty="0">
              <a:latin typeface="IranNastaliq" panose="02020505000000020003" pitchFamily="18" charset="0"/>
              <a:cs typeface="IranNastaliq" panose="02020505000000020003" pitchFamily="18" charset="0"/>
            </a:rPr>
            <a:t>دستگاه‌های استانی</a:t>
          </a:r>
          <a:endParaRPr lang="en-US" sz="4000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C2D4F44A-09C7-4459-AE16-4D8E443BA55B}" type="parTrans" cxnId="{0B96A903-2AAF-415C-B365-9E650EC67439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06130F00-33F7-4D45-BB44-E690B1837EF1}" type="sibTrans" cxnId="{0B96A903-2AAF-415C-B365-9E650EC67439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DE78C068-5E91-4B72-B967-D81BBD85C538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عمومی</a:t>
          </a:r>
          <a:endParaRPr lang="en-US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B10AC44D-21EC-44A4-B208-5354205D9E65}" type="parTrans" cxnId="{3921B5BA-40DB-437A-982A-A90354432BC3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84922C9E-B186-4827-91E3-A06727FAFD15}" type="sibTrans" cxnId="{3921B5BA-40DB-437A-982A-A90354432BC3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CC0B4D60-01AC-4A83-BB82-3D313438E60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اختصاصی</a:t>
          </a:r>
          <a:endParaRPr lang="en-US" dirty="0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54AF7E93-3541-4176-ACA7-0C11D72E100B}" type="parTrans" cxnId="{B7AE49F9-19FE-4B58-8E25-386973E04C1C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F632042D-5050-458C-8BC3-741168681710}" type="sibTrans" cxnId="{B7AE49F9-19FE-4B58-8E25-386973E04C1C}">
      <dgm:prSet/>
      <dgm:spPr/>
      <dgm:t>
        <a:bodyPr/>
        <a:lstStyle/>
        <a:p>
          <a:endParaRPr lang="en-US">
            <a:latin typeface="IranNastaliq" panose="02020505000000020003" pitchFamily="18" charset="0"/>
            <a:cs typeface="IranNastaliq" panose="02020505000000020003" pitchFamily="18" charset="0"/>
          </a:endParaRPr>
        </a:p>
      </dgm:t>
    </dgm:pt>
    <dgm:pt modelId="{C649E3DC-4146-42F9-95C7-DEEE57126315}" type="pres">
      <dgm:prSet presAssocID="{9E90B370-80FF-47F1-BEDF-A899B2EED073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555FFD-0257-4033-830D-A4B1E9FC1BC7}" type="pres">
      <dgm:prSet presAssocID="{F8080658-B4B7-444F-B0A1-DA2FAB18B53A}" presName="root1" presStyleCnt="0"/>
      <dgm:spPr/>
    </dgm:pt>
    <dgm:pt modelId="{0FF13B35-F31A-4E1D-BE3A-FAE757EA667C}" type="pres">
      <dgm:prSet presAssocID="{F8080658-B4B7-444F-B0A1-DA2FAB18B53A}" presName="LevelOneTextNode" presStyleLbl="node0" presStyleIdx="0" presStyleCnt="1" custScaleX="135563" custScaleY="7721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A2BCE84-8A2C-44E3-9BAC-D95F7A2789F4}" type="pres">
      <dgm:prSet presAssocID="{F8080658-B4B7-444F-B0A1-DA2FAB18B53A}" presName="level2hierChild" presStyleCnt="0"/>
      <dgm:spPr/>
    </dgm:pt>
    <dgm:pt modelId="{BDE7219F-A434-4900-B88C-EFA92E73C8B8}" type="pres">
      <dgm:prSet presAssocID="{036A8D6D-E97B-4122-9766-DCD5960DE332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AB38FBB4-C6FB-4288-A259-95D7BCD2D2F9}" type="pres">
      <dgm:prSet presAssocID="{036A8D6D-E97B-4122-9766-DCD5960DE332}" presName="connTx" presStyleLbl="parChTrans1D2" presStyleIdx="0" presStyleCnt="2"/>
      <dgm:spPr/>
      <dgm:t>
        <a:bodyPr/>
        <a:lstStyle/>
        <a:p>
          <a:endParaRPr lang="en-US"/>
        </a:p>
      </dgm:t>
    </dgm:pt>
    <dgm:pt modelId="{DC17DBD6-3932-45A3-963D-8D979A7E3385}" type="pres">
      <dgm:prSet presAssocID="{EAD5EE31-6B7B-4EFA-83FD-F070F74083D4}" presName="root2" presStyleCnt="0"/>
      <dgm:spPr/>
    </dgm:pt>
    <dgm:pt modelId="{495627AA-384B-40E9-AECC-C46534161DF6}" type="pres">
      <dgm:prSet presAssocID="{EAD5EE31-6B7B-4EFA-83FD-F070F74083D4}" presName="LevelTwoTextNode" presStyleLbl="node2" presStyleIdx="0" presStyleCnt="2" custScaleX="85590" custScaleY="89034" custLinFactNeighborY="-1929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3C93EA1-50BB-4287-9207-666B1EC71CBD}" type="pres">
      <dgm:prSet presAssocID="{EAD5EE31-6B7B-4EFA-83FD-F070F74083D4}" presName="level3hierChild" presStyleCnt="0"/>
      <dgm:spPr/>
    </dgm:pt>
    <dgm:pt modelId="{29C12E37-5DD3-42C7-9C3C-FEF9AB7CBFD5}" type="pres">
      <dgm:prSet presAssocID="{16D3FEAA-C7F1-45DF-A545-0B74DDCD51EB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5CADE90C-4A73-433A-AB93-0E3F4D94765D}" type="pres">
      <dgm:prSet presAssocID="{16D3FEAA-C7F1-45DF-A545-0B74DDCD51EB}" presName="connTx" presStyleLbl="parChTrans1D3" presStyleIdx="0" presStyleCnt="4"/>
      <dgm:spPr/>
      <dgm:t>
        <a:bodyPr/>
        <a:lstStyle/>
        <a:p>
          <a:endParaRPr lang="en-US"/>
        </a:p>
      </dgm:t>
    </dgm:pt>
    <dgm:pt modelId="{F26BBE2D-3D90-4BD3-A896-1ECEED156CA9}" type="pres">
      <dgm:prSet presAssocID="{8B5AE8E8-C883-4824-AC53-482CA64A0285}" presName="root2" presStyleCnt="0"/>
      <dgm:spPr/>
    </dgm:pt>
    <dgm:pt modelId="{E2C051C6-6168-4C54-899F-9ACAE3F7D602}" type="pres">
      <dgm:prSet presAssocID="{8B5AE8E8-C883-4824-AC53-482CA64A0285}" presName="LevelTwoTextNode" presStyleLbl="node3" presStyleIdx="0" presStyleCnt="4" custScaleX="53911" custScaleY="73025" custLinFactNeighborY="-1326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D2239C9-3158-4717-BCDB-589118B36180}" type="pres">
      <dgm:prSet presAssocID="{8B5AE8E8-C883-4824-AC53-482CA64A0285}" presName="level3hierChild" presStyleCnt="0"/>
      <dgm:spPr/>
    </dgm:pt>
    <dgm:pt modelId="{AB1A659B-62ED-41F2-AC34-3FC4EE147C03}" type="pres">
      <dgm:prSet presAssocID="{71123303-C04C-4C5E-958F-6B52316F17DA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334412DF-4B66-4574-96F9-8721265542F2}" type="pres">
      <dgm:prSet presAssocID="{71123303-C04C-4C5E-958F-6B52316F17DA}" presName="connTx" presStyleLbl="parChTrans1D3" presStyleIdx="1" presStyleCnt="4"/>
      <dgm:spPr/>
      <dgm:t>
        <a:bodyPr/>
        <a:lstStyle/>
        <a:p>
          <a:endParaRPr lang="en-US"/>
        </a:p>
      </dgm:t>
    </dgm:pt>
    <dgm:pt modelId="{8CC882A5-C0E5-4B2B-AA22-71D46FEA8AFD}" type="pres">
      <dgm:prSet presAssocID="{B9564B7E-3F34-433D-AFE7-78CE33E5E1DA}" presName="root2" presStyleCnt="0"/>
      <dgm:spPr/>
    </dgm:pt>
    <dgm:pt modelId="{CB9FF5F3-EFE3-4912-B901-8652B034FA99}" type="pres">
      <dgm:prSet presAssocID="{B9564B7E-3F34-433D-AFE7-78CE33E5E1DA}" presName="LevelTwoTextNode" presStyleLbl="node3" presStyleIdx="1" presStyleCnt="4" custScaleX="53911" custScaleY="73025" custLinFactNeighborY="-2571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772CDBE-2517-4F6C-BA56-F65187E9D4F5}" type="pres">
      <dgm:prSet presAssocID="{B9564B7E-3F34-433D-AFE7-78CE33E5E1DA}" presName="level3hierChild" presStyleCnt="0"/>
      <dgm:spPr/>
    </dgm:pt>
    <dgm:pt modelId="{7E62809F-D970-489A-8347-70E99C9EFB81}" type="pres">
      <dgm:prSet presAssocID="{C2D4F44A-09C7-4459-AE16-4D8E443BA55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5707B61-488F-4525-ADB1-643D449BEA71}" type="pres">
      <dgm:prSet presAssocID="{C2D4F44A-09C7-4459-AE16-4D8E443BA55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40B43AB-8E43-4188-AD83-2778F6B36C29}" type="pres">
      <dgm:prSet presAssocID="{BDF7E1EB-6C3B-43C9-ABA8-CB748EB9599E}" presName="root2" presStyleCnt="0"/>
      <dgm:spPr/>
    </dgm:pt>
    <dgm:pt modelId="{9C7EBFC1-E1EF-4BBF-8E59-4637351A2E05}" type="pres">
      <dgm:prSet presAssocID="{BDF7E1EB-6C3B-43C9-ABA8-CB748EB9599E}" presName="LevelTwoTextNode" presStyleLbl="node2" presStyleIdx="1" presStyleCnt="2" custScaleX="85590" custScaleY="89034" custLinFactNeighborY="2463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749FCF42-0D97-4670-9B0D-515286FBB35F}" type="pres">
      <dgm:prSet presAssocID="{BDF7E1EB-6C3B-43C9-ABA8-CB748EB9599E}" presName="level3hierChild" presStyleCnt="0"/>
      <dgm:spPr/>
    </dgm:pt>
    <dgm:pt modelId="{1B40A869-1208-4857-A64A-F2E7F7BE5777}" type="pres">
      <dgm:prSet presAssocID="{B10AC44D-21EC-44A4-B208-5354205D9E65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DF174594-BC66-44C5-90A8-1D8DB40F62D2}" type="pres">
      <dgm:prSet presAssocID="{B10AC44D-21EC-44A4-B208-5354205D9E65}" presName="connTx" presStyleLbl="parChTrans1D3" presStyleIdx="2" presStyleCnt="4"/>
      <dgm:spPr/>
      <dgm:t>
        <a:bodyPr/>
        <a:lstStyle/>
        <a:p>
          <a:endParaRPr lang="en-US"/>
        </a:p>
      </dgm:t>
    </dgm:pt>
    <dgm:pt modelId="{E5A4D833-54EA-4560-830E-7EB5BD916AD6}" type="pres">
      <dgm:prSet presAssocID="{DE78C068-5E91-4B72-B967-D81BBD85C538}" presName="root2" presStyleCnt="0"/>
      <dgm:spPr/>
    </dgm:pt>
    <dgm:pt modelId="{6C5F7A43-4FE3-4BF1-9272-E6E431BA05DE}" type="pres">
      <dgm:prSet presAssocID="{DE78C068-5E91-4B72-B967-D81BBD85C538}" presName="LevelTwoTextNode" presStyleLbl="node3" presStyleIdx="2" presStyleCnt="4" custScaleX="53911" custScaleY="73025" custLinFactNeighborY="3105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C32E1B6-CDA1-48EF-B902-B169264D5256}" type="pres">
      <dgm:prSet presAssocID="{DE78C068-5E91-4B72-B967-D81BBD85C538}" presName="level3hierChild" presStyleCnt="0"/>
      <dgm:spPr/>
    </dgm:pt>
    <dgm:pt modelId="{BE780C4D-9E36-404F-A990-6198143CBA44}" type="pres">
      <dgm:prSet presAssocID="{54AF7E93-3541-4176-ACA7-0C11D72E100B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A3F37982-1387-4357-9F43-6C0310F6A365}" type="pres">
      <dgm:prSet presAssocID="{54AF7E93-3541-4176-ACA7-0C11D72E100B}" presName="connTx" presStyleLbl="parChTrans1D3" presStyleIdx="3" presStyleCnt="4"/>
      <dgm:spPr/>
      <dgm:t>
        <a:bodyPr/>
        <a:lstStyle/>
        <a:p>
          <a:endParaRPr lang="en-US"/>
        </a:p>
      </dgm:t>
    </dgm:pt>
    <dgm:pt modelId="{8C02AC61-AC54-4CEF-BBF7-9A99D17CD068}" type="pres">
      <dgm:prSet presAssocID="{CC0B4D60-01AC-4A83-BB82-3D313438E602}" presName="root2" presStyleCnt="0"/>
      <dgm:spPr/>
    </dgm:pt>
    <dgm:pt modelId="{6E6247C5-087A-4189-B008-74DE0159798E}" type="pres">
      <dgm:prSet presAssocID="{CC0B4D60-01AC-4A83-BB82-3D313438E602}" presName="LevelTwoTextNode" presStyleLbl="node3" presStyleIdx="3" presStyleCnt="4" custScaleX="53911" custScaleY="73025" custLinFactNeighborY="1714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D4BCAA9-ADB5-4E57-976D-89FC2C5A0A87}" type="pres">
      <dgm:prSet presAssocID="{CC0B4D60-01AC-4A83-BB82-3D313438E602}" presName="level3hierChild" presStyleCnt="0"/>
      <dgm:spPr/>
    </dgm:pt>
  </dgm:ptLst>
  <dgm:cxnLst>
    <dgm:cxn modelId="{2324A46F-323F-4AA1-BE39-2871E7793138}" type="presOf" srcId="{71123303-C04C-4C5E-958F-6B52316F17DA}" destId="{AB1A659B-62ED-41F2-AC34-3FC4EE147C03}" srcOrd="0" destOrd="0" presId="urn:microsoft.com/office/officeart/2008/layout/HorizontalMultiLevelHierarchy"/>
    <dgm:cxn modelId="{0CAA3235-A1A2-423D-914F-F12B82200A9D}" srcId="{F8080658-B4B7-444F-B0A1-DA2FAB18B53A}" destId="{EAD5EE31-6B7B-4EFA-83FD-F070F74083D4}" srcOrd="0" destOrd="0" parTransId="{036A8D6D-E97B-4122-9766-DCD5960DE332}" sibTransId="{754A5196-DF1A-47CB-ADE2-A5C9DA0BEAC8}"/>
    <dgm:cxn modelId="{4335B374-5276-4FF0-A8E9-F2942E9A16AC}" type="presOf" srcId="{71123303-C04C-4C5E-958F-6B52316F17DA}" destId="{334412DF-4B66-4574-96F9-8721265542F2}" srcOrd="1" destOrd="0" presId="urn:microsoft.com/office/officeart/2008/layout/HorizontalMultiLevelHierarchy"/>
    <dgm:cxn modelId="{C7BC55DC-62DF-4969-8D08-8A4651115DA4}" srcId="{EAD5EE31-6B7B-4EFA-83FD-F070F74083D4}" destId="{B9564B7E-3F34-433D-AFE7-78CE33E5E1DA}" srcOrd="1" destOrd="0" parTransId="{71123303-C04C-4C5E-958F-6B52316F17DA}" sibTransId="{BE66A2D5-533B-459F-AFB4-3DC0EF3BEB1A}"/>
    <dgm:cxn modelId="{859C529C-9418-4BD6-8588-64E59D772842}" type="presOf" srcId="{B10AC44D-21EC-44A4-B208-5354205D9E65}" destId="{1B40A869-1208-4857-A64A-F2E7F7BE5777}" srcOrd="0" destOrd="0" presId="urn:microsoft.com/office/officeart/2008/layout/HorizontalMultiLevelHierarchy"/>
    <dgm:cxn modelId="{276FDAB4-FEED-4E48-B58D-8BB7C62BCEA7}" type="presOf" srcId="{EAD5EE31-6B7B-4EFA-83FD-F070F74083D4}" destId="{495627AA-384B-40E9-AECC-C46534161DF6}" srcOrd="0" destOrd="0" presId="urn:microsoft.com/office/officeart/2008/layout/HorizontalMultiLevelHierarchy"/>
    <dgm:cxn modelId="{225AF4C6-71EB-4791-9D29-E1E7CBDE0E1D}" type="presOf" srcId="{BDF7E1EB-6C3B-43C9-ABA8-CB748EB9599E}" destId="{9C7EBFC1-E1EF-4BBF-8E59-4637351A2E05}" srcOrd="0" destOrd="0" presId="urn:microsoft.com/office/officeart/2008/layout/HorizontalMultiLevelHierarchy"/>
    <dgm:cxn modelId="{3921B5BA-40DB-437A-982A-A90354432BC3}" srcId="{BDF7E1EB-6C3B-43C9-ABA8-CB748EB9599E}" destId="{DE78C068-5E91-4B72-B967-D81BBD85C538}" srcOrd="0" destOrd="0" parTransId="{B10AC44D-21EC-44A4-B208-5354205D9E65}" sibTransId="{84922C9E-B186-4827-91E3-A06727FAFD15}"/>
    <dgm:cxn modelId="{2EBEF4CC-775C-4720-84A7-B0BF9903A1EB}" type="presOf" srcId="{DE78C068-5E91-4B72-B967-D81BBD85C538}" destId="{6C5F7A43-4FE3-4BF1-9272-E6E431BA05DE}" srcOrd="0" destOrd="0" presId="urn:microsoft.com/office/officeart/2008/layout/HorizontalMultiLevelHierarchy"/>
    <dgm:cxn modelId="{A40487AA-3593-45B2-9256-80BC8EA69C35}" type="presOf" srcId="{54AF7E93-3541-4176-ACA7-0C11D72E100B}" destId="{BE780C4D-9E36-404F-A990-6198143CBA44}" srcOrd="0" destOrd="0" presId="urn:microsoft.com/office/officeart/2008/layout/HorizontalMultiLevelHierarchy"/>
    <dgm:cxn modelId="{5E362424-AB49-449B-A59A-4DE60576FE2B}" type="presOf" srcId="{B9564B7E-3F34-433D-AFE7-78CE33E5E1DA}" destId="{CB9FF5F3-EFE3-4912-B901-8652B034FA99}" srcOrd="0" destOrd="0" presId="urn:microsoft.com/office/officeart/2008/layout/HorizontalMultiLevelHierarchy"/>
    <dgm:cxn modelId="{40B4589E-AF38-4D0D-9590-6230A4781951}" type="presOf" srcId="{16D3FEAA-C7F1-45DF-A545-0B74DDCD51EB}" destId="{29C12E37-5DD3-42C7-9C3C-FEF9AB7CBFD5}" srcOrd="0" destOrd="0" presId="urn:microsoft.com/office/officeart/2008/layout/HorizontalMultiLevelHierarchy"/>
    <dgm:cxn modelId="{17BD0149-8F32-470D-B601-70FBBBC1B365}" type="presOf" srcId="{036A8D6D-E97B-4122-9766-DCD5960DE332}" destId="{AB38FBB4-C6FB-4288-A259-95D7BCD2D2F9}" srcOrd="1" destOrd="0" presId="urn:microsoft.com/office/officeart/2008/layout/HorizontalMultiLevelHierarchy"/>
    <dgm:cxn modelId="{5CFFB422-1879-431C-B0E6-E6D60654A18F}" type="presOf" srcId="{CC0B4D60-01AC-4A83-BB82-3D313438E602}" destId="{6E6247C5-087A-4189-B008-74DE0159798E}" srcOrd="0" destOrd="0" presId="urn:microsoft.com/office/officeart/2008/layout/HorizontalMultiLevelHierarchy"/>
    <dgm:cxn modelId="{125B7431-07F5-420D-852A-AD65D18B735B}" type="presOf" srcId="{16D3FEAA-C7F1-45DF-A545-0B74DDCD51EB}" destId="{5CADE90C-4A73-433A-AB93-0E3F4D94765D}" srcOrd="1" destOrd="0" presId="urn:microsoft.com/office/officeart/2008/layout/HorizontalMultiLevelHierarchy"/>
    <dgm:cxn modelId="{B7AE49F9-19FE-4B58-8E25-386973E04C1C}" srcId="{BDF7E1EB-6C3B-43C9-ABA8-CB748EB9599E}" destId="{CC0B4D60-01AC-4A83-BB82-3D313438E602}" srcOrd="1" destOrd="0" parTransId="{54AF7E93-3541-4176-ACA7-0C11D72E100B}" sibTransId="{F632042D-5050-458C-8BC3-741168681710}"/>
    <dgm:cxn modelId="{1E012AB9-24BE-4A59-9B34-E2C76C8D6B3D}" type="presOf" srcId="{8B5AE8E8-C883-4824-AC53-482CA64A0285}" destId="{E2C051C6-6168-4C54-899F-9ACAE3F7D602}" srcOrd="0" destOrd="0" presId="urn:microsoft.com/office/officeart/2008/layout/HorizontalMultiLevelHierarchy"/>
    <dgm:cxn modelId="{184C7399-2E6F-462C-94F2-AAAD22463C3B}" srcId="{EAD5EE31-6B7B-4EFA-83FD-F070F74083D4}" destId="{8B5AE8E8-C883-4824-AC53-482CA64A0285}" srcOrd="0" destOrd="0" parTransId="{16D3FEAA-C7F1-45DF-A545-0B74DDCD51EB}" sibTransId="{8406868E-0D16-4AEE-9FCC-34A5F63C038E}"/>
    <dgm:cxn modelId="{9B71D676-B32B-4476-B59E-E85803EF3FEB}" type="presOf" srcId="{F8080658-B4B7-444F-B0A1-DA2FAB18B53A}" destId="{0FF13B35-F31A-4E1D-BE3A-FAE757EA667C}" srcOrd="0" destOrd="0" presId="urn:microsoft.com/office/officeart/2008/layout/HorizontalMultiLevelHierarchy"/>
    <dgm:cxn modelId="{0B96A903-2AAF-415C-B365-9E650EC67439}" srcId="{F8080658-B4B7-444F-B0A1-DA2FAB18B53A}" destId="{BDF7E1EB-6C3B-43C9-ABA8-CB748EB9599E}" srcOrd="1" destOrd="0" parTransId="{C2D4F44A-09C7-4459-AE16-4D8E443BA55B}" sibTransId="{06130F00-33F7-4D45-BB44-E690B1837EF1}"/>
    <dgm:cxn modelId="{A7DAB991-CEDC-4729-B0AA-A85C4FF196A9}" type="presOf" srcId="{9E90B370-80FF-47F1-BEDF-A899B2EED073}" destId="{C649E3DC-4146-42F9-95C7-DEEE57126315}" srcOrd="0" destOrd="0" presId="urn:microsoft.com/office/officeart/2008/layout/HorizontalMultiLevelHierarchy"/>
    <dgm:cxn modelId="{9D1E9239-C218-47CD-B0E9-E36F349893C9}" type="presOf" srcId="{B10AC44D-21EC-44A4-B208-5354205D9E65}" destId="{DF174594-BC66-44C5-90A8-1D8DB40F62D2}" srcOrd="1" destOrd="0" presId="urn:microsoft.com/office/officeart/2008/layout/HorizontalMultiLevelHierarchy"/>
    <dgm:cxn modelId="{511E2F88-1F06-4D8F-9713-EE5D5682C913}" type="presOf" srcId="{036A8D6D-E97B-4122-9766-DCD5960DE332}" destId="{BDE7219F-A434-4900-B88C-EFA92E73C8B8}" srcOrd="0" destOrd="0" presId="urn:microsoft.com/office/officeart/2008/layout/HorizontalMultiLevelHierarchy"/>
    <dgm:cxn modelId="{B81ABE61-AC8F-4B80-A661-3B9929497DA9}" srcId="{9E90B370-80FF-47F1-BEDF-A899B2EED073}" destId="{F8080658-B4B7-444F-B0A1-DA2FAB18B53A}" srcOrd="0" destOrd="0" parTransId="{B91B819B-4CCE-4CC8-B831-B243155978F2}" sibTransId="{ED562981-FFD4-4AE3-9C94-81D4838F5C7F}"/>
    <dgm:cxn modelId="{49E8C85C-C02D-4273-B177-7688CD5F6885}" type="presOf" srcId="{C2D4F44A-09C7-4459-AE16-4D8E443BA55B}" destId="{95707B61-488F-4525-ADB1-643D449BEA71}" srcOrd="1" destOrd="0" presId="urn:microsoft.com/office/officeart/2008/layout/HorizontalMultiLevelHierarchy"/>
    <dgm:cxn modelId="{5F0D8F54-DCD1-4BC9-A307-ABD62F3D2FD3}" type="presOf" srcId="{C2D4F44A-09C7-4459-AE16-4D8E443BA55B}" destId="{7E62809F-D970-489A-8347-70E99C9EFB81}" srcOrd="0" destOrd="0" presId="urn:microsoft.com/office/officeart/2008/layout/HorizontalMultiLevelHierarchy"/>
    <dgm:cxn modelId="{D414C601-992B-47E4-B500-EE080B59DBE2}" type="presOf" srcId="{54AF7E93-3541-4176-ACA7-0C11D72E100B}" destId="{A3F37982-1387-4357-9F43-6C0310F6A365}" srcOrd="1" destOrd="0" presId="urn:microsoft.com/office/officeart/2008/layout/HorizontalMultiLevelHierarchy"/>
    <dgm:cxn modelId="{417D672E-E3AE-4A04-9687-41C54D63B3D1}" type="presParOf" srcId="{C649E3DC-4146-42F9-95C7-DEEE57126315}" destId="{D0555FFD-0257-4033-830D-A4B1E9FC1BC7}" srcOrd="0" destOrd="0" presId="urn:microsoft.com/office/officeart/2008/layout/HorizontalMultiLevelHierarchy"/>
    <dgm:cxn modelId="{D7230B02-AB92-4449-9C84-5A6BEFBA4038}" type="presParOf" srcId="{D0555FFD-0257-4033-830D-A4B1E9FC1BC7}" destId="{0FF13B35-F31A-4E1D-BE3A-FAE757EA667C}" srcOrd="0" destOrd="0" presId="urn:microsoft.com/office/officeart/2008/layout/HorizontalMultiLevelHierarchy"/>
    <dgm:cxn modelId="{7344B65C-658D-4AC0-9033-A0C4AC1C700A}" type="presParOf" srcId="{D0555FFD-0257-4033-830D-A4B1E9FC1BC7}" destId="{9A2BCE84-8A2C-44E3-9BAC-D95F7A2789F4}" srcOrd="1" destOrd="0" presId="urn:microsoft.com/office/officeart/2008/layout/HorizontalMultiLevelHierarchy"/>
    <dgm:cxn modelId="{3726F31A-3238-42B6-AB9C-2710D1BA9D78}" type="presParOf" srcId="{9A2BCE84-8A2C-44E3-9BAC-D95F7A2789F4}" destId="{BDE7219F-A434-4900-B88C-EFA92E73C8B8}" srcOrd="0" destOrd="0" presId="urn:microsoft.com/office/officeart/2008/layout/HorizontalMultiLevelHierarchy"/>
    <dgm:cxn modelId="{6E9E4381-9CD8-4458-ADFC-6A6BFC71C9BB}" type="presParOf" srcId="{BDE7219F-A434-4900-B88C-EFA92E73C8B8}" destId="{AB38FBB4-C6FB-4288-A259-95D7BCD2D2F9}" srcOrd="0" destOrd="0" presId="urn:microsoft.com/office/officeart/2008/layout/HorizontalMultiLevelHierarchy"/>
    <dgm:cxn modelId="{E51D7AF4-DF64-4C17-A9B7-CD048A3371DB}" type="presParOf" srcId="{9A2BCE84-8A2C-44E3-9BAC-D95F7A2789F4}" destId="{DC17DBD6-3932-45A3-963D-8D979A7E3385}" srcOrd="1" destOrd="0" presId="urn:microsoft.com/office/officeart/2008/layout/HorizontalMultiLevelHierarchy"/>
    <dgm:cxn modelId="{E1A1833F-060C-4DDB-BA3C-0154344C678B}" type="presParOf" srcId="{DC17DBD6-3932-45A3-963D-8D979A7E3385}" destId="{495627AA-384B-40E9-AECC-C46534161DF6}" srcOrd="0" destOrd="0" presId="urn:microsoft.com/office/officeart/2008/layout/HorizontalMultiLevelHierarchy"/>
    <dgm:cxn modelId="{9CC3B486-EC80-4BC4-B5C6-3CB426C80FDF}" type="presParOf" srcId="{DC17DBD6-3932-45A3-963D-8D979A7E3385}" destId="{F3C93EA1-50BB-4287-9207-666B1EC71CBD}" srcOrd="1" destOrd="0" presId="urn:microsoft.com/office/officeart/2008/layout/HorizontalMultiLevelHierarchy"/>
    <dgm:cxn modelId="{54BBFC86-6D28-4BB8-893C-48193D56883E}" type="presParOf" srcId="{F3C93EA1-50BB-4287-9207-666B1EC71CBD}" destId="{29C12E37-5DD3-42C7-9C3C-FEF9AB7CBFD5}" srcOrd="0" destOrd="0" presId="urn:microsoft.com/office/officeart/2008/layout/HorizontalMultiLevelHierarchy"/>
    <dgm:cxn modelId="{CA91D8B5-23B4-4A62-A65C-D1DE2809C2EB}" type="presParOf" srcId="{29C12E37-5DD3-42C7-9C3C-FEF9AB7CBFD5}" destId="{5CADE90C-4A73-433A-AB93-0E3F4D94765D}" srcOrd="0" destOrd="0" presId="urn:microsoft.com/office/officeart/2008/layout/HorizontalMultiLevelHierarchy"/>
    <dgm:cxn modelId="{DDEC642D-61DB-4D4B-B062-1CB61C37388F}" type="presParOf" srcId="{F3C93EA1-50BB-4287-9207-666B1EC71CBD}" destId="{F26BBE2D-3D90-4BD3-A896-1ECEED156CA9}" srcOrd="1" destOrd="0" presId="urn:microsoft.com/office/officeart/2008/layout/HorizontalMultiLevelHierarchy"/>
    <dgm:cxn modelId="{F92A089A-0084-45F9-933F-CAAD98590703}" type="presParOf" srcId="{F26BBE2D-3D90-4BD3-A896-1ECEED156CA9}" destId="{E2C051C6-6168-4C54-899F-9ACAE3F7D602}" srcOrd="0" destOrd="0" presId="urn:microsoft.com/office/officeart/2008/layout/HorizontalMultiLevelHierarchy"/>
    <dgm:cxn modelId="{F27B4A2C-C351-4417-A292-8ABCDD5E7992}" type="presParOf" srcId="{F26BBE2D-3D90-4BD3-A896-1ECEED156CA9}" destId="{9D2239C9-3158-4717-BCDB-589118B36180}" srcOrd="1" destOrd="0" presId="urn:microsoft.com/office/officeart/2008/layout/HorizontalMultiLevelHierarchy"/>
    <dgm:cxn modelId="{DD241D1A-8A76-46BB-A04E-D748CF9EBAE2}" type="presParOf" srcId="{F3C93EA1-50BB-4287-9207-666B1EC71CBD}" destId="{AB1A659B-62ED-41F2-AC34-3FC4EE147C03}" srcOrd="2" destOrd="0" presId="urn:microsoft.com/office/officeart/2008/layout/HorizontalMultiLevelHierarchy"/>
    <dgm:cxn modelId="{C23A003B-2EBF-4EAF-8328-9252B356F7BA}" type="presParOf" srcId="{AB1A659B-62ED-41F2-AC34-3FC4EE147C03}" destId="{334412DF-4B66-4574-96F9-8721265542F2}" srcOrd="0" destOrd="0" presId="urn:microsoft.com/office/officeart/2008/layout/HorizontalMultiLevelHierarchy"/>
    <dgm:cxn modelId="{A839B8F5-335C-4ADC-9963-EE1AE22CB86F}" type="presParOf" srcId="{F3C93EA1-50BB-4287-9207-666B1EC71CBD}" destId="{8CC882A5-C0E5-4B2B-AA22-71D46FEA8AFD}" srcOrd="3" destOrd="0" presId="urn:microsoft.com/office/officeart/2008/layout/HorizontalMultiLevelHierarchy"/>
    <dgm:cxn modelId="{0BD757FA-D4B2-4CCE-88CB-1C736489A4C4}" type="presParOf" srcId="{8CC882A5-C0E5-4B2B-AA22-71D46FEA8AFD}" destId="{CB9FF5F3-EFE3-4912-B901-8652B034FA99}" srcOrd="0" destOrd="0" presId="urn:microsoft.com/office/officeart/2008/layout/HorizontalMultiLevelHierarchy"/>
    <dgm:cxn modelId="{3B7E5FF2-4E75-4F0B-B6A2-0560C9AE8873}" type="presParOf" srcId="{8CC882A5-C0E5-4B2B-AA22-71D46FEA8AFD}" destId="{0772CDBE-2517-4F6C-BA56-F65187E9D4F5}" srcOrd="1" destOrd="0" presId="urn:microsoft.com/office/officeart/2008/layout/HorizontalMultiLevelHierarchy"/>
    <dgm:cxn modelId="{A8818CBF-42D9-46AB-9774-757812230E98}" type="presParOf" srcId="{9A2BCE84-8A2C-44E3-9BAC-D95F7A2789F4}" destId="{7E62809F-D970-489A-8347-70E99C9EFB81}" srcOrd="2" destOrd="0" presId="urn:microsoft.com/office/officeart/2008/layout/HorizontalMultiLevelHierarchy"/>
    <dgm:cxn modelId="{EEADD578-3072-4A19-B00A-881EE87CCDA0}" type="presParOf" srcId="{7E62809F-D970-489A-8347-70E99C9EFB81}" destId="{95707B61-488F-4525-ADB1-643D449BEA71}" srcOrd="0" destOrd="0" presId="urn:microsoft.com/office/officeart/2008/layout/HorizontalMultiLevelHierarchy"/>
    <dgm:cxn modelId="{4D33D9A2-0FD1-4EA4-98DA-AE6DA1F94016}" type="presParOf" srcId="{9A2BCE84-8A2C-44E3-9BAC-D95F7A2789F4}" destId="{240B43AB-8E43-4188-AD83-2778F6B36C29}" srcOrd="3" destOrd="0" presId="urn:microsoft.com/office/officeart/2008/layout/HorizontalMultiLevelHierarchy"/>
    <dgm:cxn modelId="{79E340B3-9D2C-4381-951A-72FBFA21320D}" type="presParOf" srcId="{240B43AB-8E43-4188-AD83-2778F6B36C29}" destId="{9C7EBFC1-E1EF-4BBF-8E59-4637351A2E05}" srcOrd="0" destOrd="0" presId="urn:microsoft.com/office/officeart/2008/layout/HorizontalMultiLevelHierarchy"/>
    <dgm:cxn modelId="{B36661DC-F722-4F30-9A11-418DAE1B0156}" type="presParOf" srcId="{240B43AB-8E43-4188-AD83-2778F6B36C29}" destId="{749FCF42-0D97-4670-9B0D-515286FBB35F}" srcOrd="1" destOrd="0" presId="urn:microsoft.com/office/officeart/2008/layout/HorizontalMultiLevelHierarchy"/>
    <dgm:cxn modelId="{DE6A15F6-D459-4C02-825D-FF9E3CFA1B32}" type="presParOf" srcId="{749FCF42-0D97-4670-9B0D-515286FBB35F}" destId="{1B40A869-1208-4857-A64A-F2E7F7BE5777}" srcOrd="0" destOrd="0" presId="urn:microsoft.com/office/officeart/2008/layout/HorizontalMultiLevelHierarchy"/>
    <dgm:cxn modelId="{73DF5E2B-4341-4264-B3D9-932E93935663}" type="presParOf" srcId="{1B40A869-1208-4857-A64A-F2E7F7BE5777}" destId="{DF174594-BC66-44C5-90A8-1D8DB40F62D2}" srcOrd="0" destOrd="0" presId="urn:microsoft.com/office/officeart/2008/layout/HorizontalMultiLevelHierarchy"/>
    <dgm:cxn modelId="{C4B72C32-FDB0-4197-AA81-EA5B80E85727}" type="presParOf" srcId="{749FCF42-0D97-4670-9B0D-515286FBB35F}" destId="{E5A4D833-54EA-4560-830E-7EB5BD916AD6}" srcOrd="1" destOrd="0" presId="urn:microsoft.com/office/officeart/2008/layout/HorizontalMultiLevelHierarchy"/>
    <dgm:cxn modelId="{89E6FE71-A504-40C5-AFBE-2CA8CD3815C8}" type="presParOf" srcId="{E5A4D833-54EA-4560-830E-7EB5BD916AD6}" destId="{6C5F7A43-4FE3-4BF1-9272-E6E431BA05DE}" srcOrd="0" destOrd="0" presId="urn:microsoft.com/office/officeart/2008/layout/HorizontalMultiLevelHierarchy"/>
    <dgm:cxn modelId="{C040CD28-4F2C-41DD-AFD2-0A1E1F9AECD2}" type="presParOf" srcId="{E5A4D833-54EA-4560-830E-7EB5BD916AD6}" destId="{4C32E1B6-CDA1-48EF-B902-B169264D5256}" srcOrd="1" destOrd="0" presId="urn:microsoft.com/office/officeart/2008/layout/HorizontalMultiLevelHierarchy"/>
    <dgm:cxn modelId="{31290E2C-788A-4BDD-BAF5-D8326D0C052D}" type="presParOf" srcId="{749FCF42-0D97-4670-9B0D-515286FBB35F}" destId="{BE780C4D-9E36-404F-A990-6198143CBA44}" srcOrd="2" destOrd="0" presId="urn:microsoft.com/office/officeart/2008/layout/HorizontalMultiLevelHierarchy"/>
    <dgm:cxn modelId="{2FBF399F-FF2F-4CA5-85E3-58272308E009}" type="presParOf" srcId="{BE780C4D-9E36-404F-A990-6198143CBA44}" destId="{A3F37982-1387-4357-9F43-6C0310F6A365}" srcOrd="0" destOrd="0" presId="urn:microsoft.com/office/officeart/2008/layout/HorizontalMultiLevelHierarchy"/>
    <dgm:cxn modelId="{7C2377E6-C862-4B86-9F27-58B9B2F33460}" type="presParOf" srcId="{749FCF42-0D97-4670-9B0D-515286FBB35F}" destId="{8C02AC61-AC54-4CEF-BBF7-9A99D17CD068}" srcOrd="3" destOrd="0" presId="urn:microsoft.com/office/officeart/2008/layout/HorizontalMultiLevelHierarchy"/>
    <dgm:cxn modelId="{52B91172-C059-4EE2-966F-66C0CD65B490}" type="presParOf" srcId="{8C02AC61-AC54-4CEF-BBF7-9A99D17CD068}" destId="{6E6247C5-087A-4189-B008-74DE0159798E}" srcOrd="0" destOrd="0" presId="urn:microsoft.com/office/officeart/2008/layout/HorizontalMultiLevelHierarchy"/>
    <dgm:cxn modelId="{89C49A20-70AA-4E52-9508-F6581971333C}" type="presParOf" srcId="{8C02AC61-AC54-4CEF-BBF7-9A99D17CD068}" destId="{0D4BCAA9-ADB5-4E57-976D-89FC2C5A0A8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7EC870-2BDA-4B2D-B5F5-435443A25336}" type="doc">
      <dgm:prSet loTypeId="urn:microsoft.com/office/officeart/2005/8/layout/l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fa-IR"/>
        </a:p>
      </dgm:t>
    </dgm:pt>
    <dgm:pt modelId="{E30CB3B5-9318-482C-A27E-BD4E209E8EBD}">
      <dgm:prSet phldrT="[Text]" custT="1"/>
      <dgm:spPr/>
      <dgm:t>
        <a:bodyPr/>
        <a:lstStyle/>
        <a:p>
          <a:pPr rtl="1"/>
          <a:r>
            <a:rPr lang="fa-IR" sz="3600" dirty="0">
              <a:cs typeface="B Mitra" panose="00000400000000000000" pitchFamily="2" charset="-78"/>
            </a:rPr>
            <a:t>شاخص عمومی</a:t>
          </a:r>
        </a:p>
      </dgm:t>
    </dgm:pt>
    <dgm:pt modelId="{8081B656-2469-452A-A138-CA4AD0324CE0}" type="parTrans" cxnId="{DC1BFDA4-F3E3-4299-9992-87B0310D9962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53CB6B56-CD4B-42F5-89AF-A3E3C1D8774C}" type="sibTrans" cxnId="{DC1BFDA4-F3E3-4299-9992-87B0310D9962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91CEAF96-F59A-46FC-BBAF-97399257DAC4}">
      <dgm:prSet phldrT="[Text]"/>
      <dgm:spPr/>
      <dgm:t>
        <a:bodyPr/>
        <a:lstStyle/>
        <a:p>
          <a:pPr rtl="1"/>
          <a:r>
            <a:rPr lang="fa-IR" dirty="0">
              <a:cs typeface="B Mitra" panose="00000400000000000000" pitchFamily="2" charset="-78"/>
            </a:rPr>
            <a:t>ناظر به مأموریت های اشتراکی اداری و مالی دستگاه ها</a:t>
          </a:r>
        </a:p>
      </dgm:t>
    </dgm:pt>
    <dgm:pt modelId="{40C28B4F-0AB8-45ED-8EEC-86DFC3F4C106}" type="parTrans" cxnId="{09EB0D3B-95CB-49C6-BF3C-58D5715912FD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4DAEC586-8070-4F94-BC64-9CFCF953F895}" type="sibTrans" cxnId="{09EB0D3B-95CB-49C6-BF3C-58D5715912FD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02D083D8-7442-4E56-8C54-EF30AB8AF641}">
      <dgm:prSet phldrT="[Text]"/>
      <dgm:spPr/>
      <dgm:t>
        <a:bodyPr/>
        <a:lstStyle/>
        <a:p>
          <a:pPr rtl="1"/>
          <a:r>
            <a:rPr lang="fa-IR" dirty="0">
              <a:cs typeface="B Mitra" panose="00000400000000000000" pitchFamily="2" charset="-78"/>
            </a:rPr>
            <a:t>فرآیندها</a:t>
          </a:r>
        </a:p>
        <a:p>
          <a:pPr rtl="1"/>
          <a:r>
            <a:rPr lang="fa-IR" dirty="0">
              <a:cs typeface="B Mitra" panose="00000400000000000000" pitchFamily="2" charset="-78"/>
            </a:rPr>
            <a:t>توانمندسازها</a:t>
          </a:r>
        </a:p>
      </dgm:t>
    </dgm:pt>
    <dgm:pt modelId="{A88E0F76-2D5B-4AB8-B689-E589159E72AD}" type="parTrans" cxnId="{54989857-0B5A-40F3-BA36-42637F9A17A5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BF7E9233-D100-4083-9FBE-F191BE65CA88}" type="sibTrans" cxnId="{54989857-0B5A-40F3-BA36-42637F9A17A5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BB07C748-102B-4650-B7A0-1870E9EE28E5}">
      <dgm:prSet phldrT="[Text]" custT="1"/>
      <dgm:spPr/>
      <dgm:t>
        <a:bodyPr/>
        <a:lstStyle/>
        <a:p>
          <a:pPr rtl="1"/>
          <a:r>
            <a:rPr lang="fa-IR" sz="3200" dirty="0">
              <a:cs typeface="B Mitra" panose="00000400000000000000" pitchFamily="2" charset="-78"/>
            </a:rPr>
            <a:t>شاخص اختصاصی</a:t>
          </a:r>
        </a:p>
      </dgm:t>
    </dgm:pt>
    <dgm:pt modelId="{9FA7F03D-74E8-4339-8590-3E15171696AB}" type="parTrans" cxnId="{930C03A6-562D-4C56-9DE6-68EF73AA6808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B55B194D-07FD-4904-B8E1-AABDEEC10237}" type="sibTrans" cxnId="{930C03A6-562D-4C56-9DE6-68EF73AA6808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7814EE1A-A719-4781-B341-0FE6B0C23682}">
      <dgm:prSet phldrT="[Text]"/>
      <dgm:spPr/>
      <dgm:t>
        <a:bodyPr/>
        <a:lstStyle/>
        <a:p>
          <a:pPr rtl="1"/>
          <a:r>
            <a:rPr lang="fa-IR" dirty="0">
              <a:cs typeface="B Mitra" panose="00000400000000000000" pitchFamily="2" charset="-78"/>
            </a:rPr>
            <a:t>ناظر به وظایف و مأموریت های اصلی دستگاه</a:t>
          </a:r>
        </a:p>
      </dgm:t>
    </dgm:pt>
    <dgm:pt modelId="{740C98B5-13C5-4560-8101-A39DCFF93C3A}" type="parTrans" cxnId="{FC4BD6D5-1B91-4E76-B827-607639AA4154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C8DF8CBA-BA3E-4815-9577-15C6A1BD37CD}" type="sibTrans" cxnId="{FC4BD6D5-1B91-4E76-B827-607639AA4154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A120D034-95F9-45F9-B5E1-B77BE9C5F9B9}">
      <dgm:prSet phldrT="[Text]"/>
      <dgm:spPr/>
      <dgm:t>
        <a:bodyPr/>
        <a:lstStyle/>
        <a:p>
          <a:pPr rtl="1"/>
          <a:r>
            <a:rPr lang="fa-IR" dirty="0">
              <a:cs typeface="B Mitra" panose="00000400000000000000" pitchFamily="2" charset="-78"/>
            </a:rPr>
            <a:t>پیامدها</a:t>
          </a:r>
        </a:p>
        <a:p>
          <a:pPr rtl="1"/>
          <a:r>
            <a:rPr lang="fa-IR" dirty="0">
              <a:cs typeface="B Mitra" panose="00000400000000000000" pitchFamily="2" charset="-78"/>
            </a:rPr>
            <a:t>اثرات</a:t>
          </a:r>
        </a:p>
      </dgm:t>
    </dgm:pt>
    <dgm:pt modelId="{D0DBE077-D493-436F-8C80-62B0C41CC15C}" type="parTrans" cxnId="{007ABEE0-2D7F-46B9-B82B-4771C5A01139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4CBEB585-39F1-44FD-8642-ADB481AAF780}" type="sibTrans" cxnId="{007ABEE0-2D7F-46B9-B82B-4771C5A01139}">
      <dgm:prSet/>
      <dgm:spPr/>
      <dgm:t>
        <a:bodyPr/>
        <a:lstStyle/>
        <a:p>
          <a:pPr rtl="1"/>
          <a:endParaRPr lang="fa-IR">
            <a:cs typeface="B Mitra" panose="00000400000000000000" pitchFamily="2" charset="-78"/>
          </a:endParaRPr>
        </a:p>
      </dgm:t>
    </dgm:pt>
    <dgm:pt modelId="{281CAE9A-8612-42C9-8DAC-6B27DE3D7356}" type="pres">
      <dgm:prSet presAssocID="{297EC870-2BDA-4B2D-B5F5-435443A25336}" presName="Name0" presStyleCnt="0">
        <dgm:presLayoutVars>
          <dgm:chPref val="3"/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A0C2902-A7AF-4EA1-AD44-7529FCF0D24A}" type="pres">
      <dgm:prSet presAssocID="{E30CB3B5-9318-482C-A27E-BD4E209E8EBD}" presName="horFlow" presStyleCnt="0"/>
      <dgm:spPr/>
    </dgm:pt>
    <dgm:pt modelId="{34E1381C-B951-4537-9D11-0729EA2FDFC8}" type="pres">
      <dgm:prSet presAssocID="{E30CB3B5-9318-482C-A27E-BD4E209E8EBD}" presName="bigChev" presStyleLbl="node1" presStyleIdx="0" presStyleCnt="2"/>
      <dgm:spPr/>
      <dgm:t>
        <a:bodyPr/>
        <a:lstStyle/>
        <a:p>
          <a:endParaRPr lang="en-US"/>
        </a:p>
      </dgm:t>
    </dgm:pt>
    <dgm:pt modelId="{A9A00B76-418B-4EAD-B65C-1161F0E73440}" type="pres">
      <dgm:prSet presAssocID="{40C28B4F-0AB8-45ED-8EEC-86DFC3F4C106}" presName="parTrans" presStyleCnt="0"/>
      <dgm:spPr/>
    </dgm:pt>
    <dgm:pt modelId="{62749D25-FEC5-499E-9EB4-F4CC5B761B6A}" type="pres">
      <dgm:prSet presAssocID="{91CEAF96-F59A-46FC-BBAF-97399257DAC4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FAA37-4329-4A04-8879-C5E43EC06A0A}" type="pres">
      <dgm:prSet presAssocID="{4DAEC586-8070-4F94-BC64-9CFCF953F895}" presName="sibTrans" presStyleCnt="0"/>
      <dgm:spPr/>
    </dgm:pt>
    <dgm:pt modelId="{2AE11CAA-BC6F-48B8-B6D9-333F64A667AA}" type="pres">
      <dgm:prSet presAssocID="{02D083D8-7442-4E56-8C54-EF30AB8AF641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824437-3FC2-4F1C-B7A4-F0C2E7832DCF}" type="pres">
      <dgm:prSet presAssocID="{E30CB3B5-9318-482C-A27E-BD4E209E8EBD}" presName="vSp" presStyleCnt="0"/>
      <dgm:spPr/>
    </dgm:pt>
    <dgm:pt modelId="{B5107B6C-61D9-43CB-8DE3-E417F48515A4}" type="pres">
      <dgm:prSet presAssocID="{BB07C748-102B-4650-B7A0-1870E9EE28E5}" presName="horFlow" presStyleCnt="0"/>
      <dgm:spPr/>
    </dgm:pt>
    <dgm:pt modelId="{14F3B872-AE88-4F8D-904D-7B6ECF721811}" type="pres">
      <dgm:prSet presAssocID="{BB07C748-102B-4650-B7A0-1870E9EE28E5}" presName="bigChev" presStyleLbl="node1" presStyleIdx="1" presStyleCnt="2"/>
      <dgm:spPr/>
      <dgm:t>
        <a:bodyPr/>
        <a:lstStyle/>
        <a:p>
          <a:endParaRPr lang="en-US"/>
        </a:p>
      </dgm:t>
    </dgm:pt>
    <dgm:pt modelId="{07AE8227-3C96-4168-A5D4-8FCAA514E19E}" type="pres">
      <dgm:prSet presAssocID="{740C98B5-13C5-4560-8101-A39DCFF93C3A}" presName="parTrans" presStyleCnt="0"/>
      <dgm:spPr/>
    </dgm:pt>
    <dgm:pt modelId="{211802D9-8493-46FA-A084-B110270B41C7}" type="pres">
      <dgm:prSet presAssocID="{7814EE1A-A719-4781-B341-0FE6B0C23682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7D6EF-25BB-4CF7-9CA9-8822D14438AD}" type="pres">
      <dgm:prSet presAssocID="{C8DF8CBA-BA3E-4815-9577-15C6A1BD37CD}" presName="sibTrans" presStyleCnt="0"/>
      <dgm:spPr/>
    </dgm:pt>
    <dgm:pt modelId="{6FB1C93E-1C23-4B91-A305-F042B376EE8A}" type="pres">
      <dgm:prSet presAssocID="{A120D034-95F9-45F9-B5E1-B77BE9C5F9B9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E7677F-3933-4061-AE46-C2F0078CE795}" type="presOf" srcId="{7814EE1A-A719-4781-B341-0FE6B0C23682}" destId="{211802D9-8493-46FA-A084-B110270B41C7}" srcOrd="0" destOrd="0" presId="urn:microsoft.com/office/officeart/2005/8/layout/lProcess3"/>
    <dgm:cxn modelId="{FC4BD6D5-1B91-4E76-B827-607639AA4154}" srcId="{BB07C748-102B-4650-B7A0-1870E9EE28E5}" destId="{7814EE1A-A719-4781-B341-0FE6B0C23682}" srcOrd="0" destOrd="0" parTransId="{740C98B5-13C5-4560-8101-A39DCFF93C3A}" sibTransId="{C8DF8CBA-BA3E-4815-9577-15C6A1BD37CD}"/>
    <dgm:cxn modelId="{5E43FF09-2681-4D09-92A1-44F6FFACAE54}" type="presOf" srcId="{91CEAF96-F59A-46FC-BBAF-97399257DAC4}" destId="{62749D25-FEC5-499E-9EB4-F4CC5B761B6A}" srcOrd="0" destOrd="0" presId="urn:microsoft.com/office/officeart/2005/8/layout/lProcess3"/>
    <dgm:cxn modelId="{6C3895D5-F089-4C1C-BADC-543CD76CA539}" type="presOf" srcId="{A120D034-95F9-45F9-B5E1-B77BE9C5F9B9}" destId="{6FB1C93E-1C23-4B91-A305-F042B376EE8A}" srcOrd="0" destOrd="0" presId="urn:microsoft.com/office/officeart/2005/8/layout/lProcess3"/>
    <dgm:cxn modelId="{AB13E57F-9A9E-455B-854C-90B504E52127}" type="presOf" srcId="{297EC870-2BDA-4B2D-B5F5-435443A25336}" destId="{281CAE9A-8612-42C9-8DAC-6B27DE3D7356}" srcOrd="0" destOrd="0" presId="urn:microsoft.com/office/officeart/2005/8/layout/lProcess3"/>
    <dgm:cxn modelId="{682C1C56-8B35-413F-A00C-DD5017D97DA7}" type="presOf" srcId="{BB07C748-102B-4650-B7A0-1870E9EE28E5}" destId="{14F3B872-AE88-4F8D-904D-7B6ECF721811}" srcOrd="0" destOrd="0" presId="urn:microsoft.com/office/officeart/2005/8/layout/lProcess3"/>
    <dgm:cxn modelId="{54989857-0B5A-40F3-BA36-42637F9A17A5}" srcId="{E30CB3B5-9318-482C-A27E-BD4E209E8EBD}" destId="{02D083D8-7442-4E56-8C54-EF30AB8AF641}" srcOrd="1" destOrd="0" parTransId="{A88E0F76-2D5B-4AB8-B689-E589159E72AD}" sibTransId="{BF7E9233-D100-4083-9FBE-F191BE65CA88}"/>
    <dgm:cxn modelId="{930C03A6-562D-4C56-9DE6-68EF73AA6808}" srcId="{297EC870-2BDA-4B2D-B5F5-435443A25336}" destId="{BB07C748-102B-4650-B7A0-1870E9EE28E5}" srcOrd="1" destOrd="0" parTransId="{9FA7F03D-74E8-4339-8590-3E15171696AB}" sibTransId="{B55B194D-07FD-4904-B8E1-AABDEEC10237}"/>
    <dgm:cxn modelId="{DC1BFDA4-F3E3-4299-9992-87B0310D9962}" srcId="{297EC870-2BDA-4B2D-B5F5-435443A25336}" destId="{E30CB3B5-9318-482C-A27E-BD4E209E8EBD}" srcOrd="0" destOrd="0" parTransId="{8081B656-2469-452A-A138-CA4AD0324CE0}" sibTransId="{53CB6B56-CD4B-42F5-89AF-A3E3C1D8774C}"/>
    <dgm:cxn modelId="{007ABEE0-2D7F-46B9-B82B-4771C5A01139}" srcId="{BB07C748-102B-4650-B7A0-1870E9EE28E5}" destId="{A120D034-95F9-45F9-B5E1-B77BE9C5F9B9}" srcOrd="1" destOrd="0" parTransId="{D0DBE077-D493-436F-8C80-62B0C41CC15C}" sibTransId="{4CBEB585-39F1-44FD-8642-ADB481AAF780}"/>
    <dgm:cxn modelId="{CD1D62FB-AB46-441A-BDC9-3F2A98422743}" type="presOf" srcId="{E30CB3B5-9318-482C-A27E-BD4E209E8EBD}" destId="{34E1381C-B951-4537-9D11-0729EA2FDFC8}" srcOrd="0" destOrd="0" presId="urn:microsoft.com/office/officeart/2005/8/layout/lProcess3"/>
    <dgm:cxn modelId="{DE010185-27BE-4CDA-93DA-1352E3F0B9E6}" type="presOf" srcId="{02D083D8-7442-4E56-8C54-EF30AB8AF641}" destId="{2AE11CAA-BC6F-48B8-B6D9-333F64A667AA}" srcOrd="0" destOrd="0" presId="urn:microsoft.com/office/officeart/2005/8/layout/lProcess3"/>
    <dgm:cxn modelId="{09EB0D3B-95CB-49C6-BF3C-58D5715912FD}" srcId="{E30CB3B5-9318-482C-A27E-BD4E209E8EBD}" destId="{91CEAF96-F59A-46FC-BBAF-97399257DAC4}" srcOrd="0" destOrd="0" parTransId="{40C28B4F-0AB8-45ED-8EEC-86DFC3F4C106}" sibTransId="{4DAEC586-8070-4F94-BC64-9CFCF953F895}"/>
    <dgm:cxn modelId="{0F6A3F92-8210-4AAE-BA03-B67302B792A6}" type="presParOf" srcId="{281CAE9A-8612-42C9-8DAC-6B27DE3D7356}" destId="{3A0C2902-A7AF-4EA1-AD44-7529FCF0D24A}" srcOrd="0" destOrd="0" presId="urn:microsoft.com/office/officeart/2005/8/layout/lProcess3"/>
    <dgm:cxn modelId="{9E64AA9E-74A5-479F-8BDA-0477A1BE685C}" type="presParOf" srcId="{3A0C2902-A7AF-4EA1-AD44-7529FCF0D24A}" destId="{34E1381C-B951-4537-9D11-0729EA2FDFC8}" srcOrd="0" destOrd="0" presId="urn:microsoft.com/office/officeart/2005/8/layout/lProcess3"/>
    <dgm:cxn modelId="{DE9D391E-A33C-4BB3-BEB5-62BF43E39BAA}" type="presParOf" srcId="{3A0C2902-A7AF-4EA1-AD44-7529FCF0D24A}" destId="{A9A00B76-418B-4EAD-B65C-1161F0E73440}" srcOrd="1" destOrd="0" presId="urn:microsoft.com/office/officeart/2005/8/layout/lProcess3"/>
    <dgm:cxn modelId="{ED90C439-8BA5-42F2-8797-A97E5903100E}" type="presParOf" srcId="{3A0C2902-A7AF-4EA1-AD44-7529FCF0D24A}" destId="{62749D25-FEC5-499E-9EB4-F4CC5B761B6A}" srcOrd="2" destOrd="0" presId="urn:microsoft.com/office/officeart/2005/8/layout/lProcess3"/>
    <dgm:cxn modelId="{B0C2B23C-17A3-4A8A-BE48-3CAD2DEB10C5}" type="presParOf" srcId="{3A0C2902-A7AF-4EA1-AD44-7529FCF0D24A}" destId="{FDDFAA37-4329-4A04-8879-C5E43EC06A0A}" srcOrd="3" destOrd="0" presId="urn:microsoft.com/office/officeart/2005/8/layout/lProcess3"/>
    <dgm:cxn modelId="{DDFD0F7B-4F79-4645-9403-C10C85730E46}" type="presParOf" srcId="{3A0C2902-A7AF-4EA1-AD44-7529FCF0D24A}" destId="{2AE11CAA-BC6F-48B8-B6D9-333F64A667AA}" srcOrd="4" destOrd="0" presId="urn:microsoft.com/office/officeart/2005/8/layout/lProcess3"/>
    <dgm:cxn modelId="{2D082504-9611-43E9-AD03-1B9E8FC278A2}" type="presParOf" srcId="{281CAE9A-8612-42C9-8DAC-6B27DE3D7356}" destId="{06824437-3FC2-4F1C-B7A4-F0C2E7832DCF}" srcOrd="1" destOrd="0" presId="urn:microsoft.com/office/officeart/2005/8/layout/lProcess3"/>
    <dgm:cxn modelId="{B787F62A-6168-4924-9DA9-103A05E9365B}" type="presParOf" srcId="{281CAE9A-8612-42C9-8DAC-6B27DE3D7356}" destId="{B5107B6C-61D9-43CB-8DE3-E417F48515A4}" srcOrd="2" destOrd="0" presId="urn:microsoft.com/office/officeart/2005/8/layout/lProcess3"/>
    <dgm:cxn modelId="{168DE2C3-1E27-4621-A64E-2A49CCE104CA}" type="presParOf" srcId="{B5107B6C-61D9-43CB-8DE3-E417F48515A4}" destId="{14F3B872-AE88-4F8D-904D-7B6ECF721811}" srcOrd="0" destOrd="0" presId="urn:microsoft.com/office/officeart/2005/8/layout/lProcess3"/>
    <dgm:cxn modelId="{57A92C62-691E-4983-88F1-43B572EEACA8}" type="presParOf" srcId="{B5107B6C-61D9-43CB-8DE3-E417F48515A4}" destId="{07AE8227-3C96-4168-A5D4-8FCAA514E19E}" srcOrd="1" destOrd="0" presId="urn:microsoft.com/office/officeart/2005/8/layout/lProcess3"/>
    <dgm:cxn modelId="{418B4A98-9821-437B-B2D0-6CD3A5841C9B}" type="presParOf" srcId="{B5107B6C-61D9-43CB-8DE3-E417F48515A4}" destId="{211802D9-8493-46FA-A084-B110270B41C7}" srcOrd="2" destOrd="0" presId="urn:microsoft.com/office/officeart/2005/8/layout/lProcess3"/>
    <dgm:cxn modelId="{7B76183C-A7C1-4A6B-9C15-B068D09C0F7E}" type="presParOf" srcId="{B5107B6C-61D9-43CB-8DE3-E417F48515A4}" destId="{8597D6EF-25BB-4CF7-9CA9-8822D14438AD}" srcOrd="3" destOrd="0" presId="urn:microsoft.com/office/officeart/2005/8/layout/lProcess3"/>
    <dgm:cxn modelId="{64EF5241-9CC6-49A5-BADA-A92B9597B251}" type="presParOf" srcId="{B5107B6C-61D9-43CB-8DE3-E417F48515A4}" destId="{6FB1C93E-1C23-4B91-A305-F042B376EE8A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C0CEDD-35F9-4B53-8142-C717046C256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80E85FA-EED9-4BD7-BC69-DD4B708E2102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خودارزیابی دستگاه و بارگذاری مستندات عملکردی در سامانه جامع مدیریت عملکرد سازمانی؛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8AE9E968-4C91-4392-9ED9-61722234C135}" type="parTrans" cxnId="{52E0F2EB-0E7C-4A3E-8CBF-C404E386DB25}">
      <dgm:prSet/>
      <dgm:spPr/>
      <dgm:t>
        <a:bodyPr/>
        <a:lstStyle/>
        <a:p>
          <a:endParaRPr lang="en-US"/>
        </a:p>
      </dgm:t>
    </dgm:pt>
    <dgm:pt modelId="{73DFD984-306C-45AD-B824-85D934B02DD9}" type="sibTrans" cxnId="{52E0F2EB-0E7C-4A3E-8CBF-C404E386DB25}">
      <dgm:prSet/>
      <dgm:spPr/>
      <dgm:t>
        <a:bodyPr/>
        <a:lstStyle/>
        <a:p>
          <a:endParaRPr lang="en-US"/>
        </a:p>
      </dgm:t>
    </dgm:pt>
    <dgm:pt modelId="{704612AD-CEDF-4048-8A1E-6807C5D945AE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اشتراک گذاری مستندات عملکردی شاخص‌ها، با صاحبنظران به مدت دوهفته؛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EBF70F27-A4E9-4AAD-99ED-0F13AA9E6E1D}" type="parTrans" cxnId="{C51AB265-962A-4FD6-8B82-11013D030F34}">
      <dgm:prSet/>
      <dgm:spPr/>
      <dgm:t>
        <a:bodyPr/>
        <a:lstStyle/>
        <a:p>
          <a:endParaRPr lang="en-US"/>
        </a:p>
      </dgm:t>
    </dgm:pt>
    <dgm:pt modelId="{046862A3-0A85-4B0B-B222-E39A39FBF3F3}" type="sibTrans" cxnId="{C51AB265-962A-4FD6-8B82-11013D030F34}">
      <dgm:prSet/>
      <dgm:spPr/>
      <dgm:t>
        <a:bodyPr/>
        <a:lstStyle/>
        <a:p>
          <a:endParaRPr lang="en-US"/>
        </a:p>
      </dgm:t>
    </dgm:pt>
    <dgm:pt modelId="{EB0BF828-1247-4AFF-9945-3030B14D63E8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بازبینی مستندات و تأیید نهایی نتایج.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F9A853A7-3911-44BC-97EE-3DC702937693}" type="parTrans" cxnId="{2C40B406-B355-4D20-9B5C-0A3FF2A4E242}">
      <dgm:prSet/>
      <dgm:spPr/>
      <dgm:t>
        <a:bodyPr/>
        <a:lstStyle/>
        <a:p>
          <a:endParaRPr lang="en-US"/>
        </a:p>
      </dgm:t>
    </dgm:pt>
    <dgm:pt modelId="{65FB7917-0EBF-4106-A8DA-519649ED3507}" type="sibTrans" cxnId="{2C40B406-B355-4D20-9B5C-0A3FF2A4E242}">
      <dgm:prSet/>
      <dgm:spPr/>
      <dgm:t>
        <a:bodyPr/>
        <a:lstStyle/>
        <a:p>
          <a:endParaRPr lang="en-US"/>
        </a:p>
      </dgm:t>
    </dgm:pt>
    <dgm:pt modelId="{46AAEC4E-B9C5-48E9-8F0B-90637D499B72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بررسی و تأیید ارزیابی‌های اولیه در کارگروه امور مدیریت عملکرد؛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1961A55B-6936-47F6-A9BD-E7A97CBA8F0A}" type="parTrans" cxnId="{E94AE40F-DCCC-44B2-90FD-938C711CA6B1}">
      <dgm:prSet/>
      <dgm:spPr/>
      <dgm:t>
        <a:bodyPr/>
        <a:lstStyle/>
        <a:p>
          <a:endParaRPr lang="en-US"/>
        </a:p>
      </dgm:t>
    </dgm:pt>
    <dgm:pt modelId="{05C8090E-F2A0-4BF4-85B3-FBA004337A81}" type="sibTrans" cxnId="{E94AE40F-DCCC-44B2-90FD-938C711CA6B1}">
      <dgm:prSet/>
      <dgm:spPr/>
      <dgm:t>
        <a:bodyPr/>
        <a:lstStyle/>
        <a:p>
          <a:endParaRPr lang="en-US"/>
        </a:p>
      </dgm:t>
    </dgm:pt>
    <dgm:pt modelId="{29B6765B-5CC4-4136-A0EA-C67873854BE0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ارائه مستندات تکمیلی بر اساس ارزیابی اولیه توسط دستگاه؛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38F4419F-9687-43FD-BD88-8B4B0DE99182}" type="parTrans" cxnId="{E154509B-1C01-4032-ACE1-25D0B55F3757}">
      <dgm:prSet/>
      <dgm:spPr/>
      <dgm:t>
        <a:bodyPr/>
        <a:lstStyle/>
        <a:p>
          <a:endParaRPr lang="en-US"/>
        </a:p>
      </dgm:t>
    </dgm:pt>
    <dgm:pt modelId="{EA7B4773-464A-4D98-ADDA-792CE9728FD6}" type="sibTrans" cxnId="{E154509B-1C01-4032-ACE1-25D0B55F3757}">
      <dgm:prSet/>
      <dgm:spPr/>
      <dgm:t>
        <a:bodyPr/>
        <a:lstStyle/>
        <a:p>
          <a:endParaRPr lang="en-US"/>
        </a:p>
      </dgm:t>
    </dgm:pt>
    <dgm:pt modelId="{9CCBC08C-2C94-49EA-B389-7B76C3182F51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بررسی مستندات تکمیلی و نهایی کردن نتایج ارزیابی در کمیته بررسی شاخص‌های اختصاصی دستگاه؛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5DAB1B64-3627-4C56-84D6-29D26B04C4E4}" type="parTrans" cxnId="{CF60A29C-0ED0-43A2-B8E3-B10C8474A86A}">
      <dgm:prSet/>
      <dgm:spPr/>
      <dgm:t>
        <a:bodyPr/>
        <a:lstStyle/>
        <a:p>
          <a:endParaRPr lang="en-US"/>
        </a:p>
      </dgm:t>
    </dgm:pt>
    <dgm:pt modelId="{BE804E69-F933-4080-AB71-4A0E7937729B}" type="sibTrans" cxnId="{CF60A29C-0ED0-43A2-B8E3-B10C8474A86A}">
      <dgm:prSet/>
      <dgm:spPr/>
      <dgm:t>
        <a:bodyPr/>
        <a:lstStyle/>
        <a:p>
          <a:endParaRPr lang="en-US"/>
        </a:p>
      </dgm:t>
    </dgm:pt>
    <dgm:pt modelId="{A62491FA-70EF-417E-9114-143113D1561F}">
      <dgm:prSet phldrT="[Text]" custT="1"/>
      <dgm:spPr/>
      <dgm:t>
        <a:bodyPr/>
        <a:lstStyle/>
        <a:p>
          <a:pPr algn="justLow" rtl="1"/>
          <a:r>
            <a:rPr lang="fa-IR" sz="1600" b="1" dirty="0">
              <a:cs typeface="B Nazanin" panose="00000400000000000000" pitchFamily="2" charset="-78"/>
            </a:rPr>
            <a:t>بررسی مستندات عملکردی و نظرات دریافتی از صاحبنظران در کمیته بررسی شاخص‌های اختصاصی دستگاه؛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EBC0704A-8912-4B6E-BEC8-DB2F9D9D4DCF}" type="sibTrans" cxnId="{5264977B-C8F9-428D-81DF-02A4417BE424}">
      <dgm:prSet/>
      <dgm:spPr/>
      <dgm:t>
        <a:bodyPr/>
        <a:lstStyle/>
        <a:p>
          <a:endParaRPr lang="en-US"/>
        </a:p>
      </dgm:t>
    </dgm:pt>
    <dgm:pt modelId="{EA82D1E7-7E03-4E48-ACF8-3E013BB8F76D}" type="parTrans" cxnId="{5264977B-C8F9-428D-81DF-02A4417BE424}">
      <dgm:prSet/>
      <dgm:spPr/>
      <dgm:t>
        <a:bodyPr/>
        <a:lstStyle/>
        <a:p>
          <a:endParaRPr lang="en-US"/>
        </a:p>
      </dgm:t>
    </dgm:pt>
    <dgm:pt modelId="{03757703-44C0-4354-B4BE-92A615191326}" type="pres">
      <dgm:prSet presAssocID="{E9C0CEDD-35F9-4B53-8142-C717046C256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7DE0E65-DEC0-45DB-BD4C-EB694A6DBBD7}" type="pres">
      <dgm:prSet presAssocID="{E80E85FA-EED9-4BD7-BC69-DD4B708E2102}" presName="composite" presStyleCnt="0"/>
      <dgm:spPr/>
    </dgm:pt>
    <dgm:pt modelId="{C9076E7D-44A5-4C74-B6B1-0D6C19C181F4}" type="pres">
      <dgm:prSet presAssocID="{E80E85FA-EED9-4BD7-BC69-DD4B708E2102}" presName="LShape" presStyleLbl="alignNode1" presStyleIdx="0" presStyleCnt="13" custScaleX="144083" custLinFactY="-127633" custLinFactNeighborX="-428" custLinFactNeighborY="-200000"/>
      <dgm:spPr/>
    </dgm:pt>
    <dgm:pt modelId="{550370E1-1ED2-4A78-9795-4271B3F72569}" type="pres">
      <dgm:prSet presAssocID="{E80E85FA-EED9-4BD7-BC69-DD4B708E2102}" presName="ParentText" presStyleLbl="revTx" presStyleIdx="0" presStyleCnt="7" custScaleX="149049" custScaleY="297514" custLinFactY="-3282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F1F75-E52D-4672-8E36-7393801C17AA}" type="pres">
      <dgm:prSet presAssocID="{E80E85FA-EED9-4BD7-BC69-DD4B708E2102}" presName="Triangle" presStyleLbl="alignNode1" presStyleIdx="1" presStyleCnt="13" custScaleX="127090" custScaleY="127091" custLinFactX="14450" custLinFactY="-541275" custLinFactNeighborX="100000" custLinFactNeighborY="-600000"/>
      <dgm:spPr/>
    </dgm:pt>
    <dgm:pt modelId="{3CB04CDD-7D11-421E-9D41-A9A77E623313}" type="pres">
      <dgm:prSet presAssocID="{73DFD984-306C-45AD-B824-85D934B02DD9}" presName="sibTrans" presStyleCnt="0"/>
      <dgm:spPr/>
    </dgm:pt>
    <dgm:pt modelId="{C8D28CE6-87E1-4674-97AE-7F4FAE4714F1}" type="pres">
      <dgm:prSet presAssocID="{73DFD984-306C-45AD-B824-85D934B02DD9}" presName="space" presStyleCnt="0"/>
      <dgm:spPr/>
    </dgm:pt>
    <dgm:pt modelId="{D85B0A4C-1534-467F-B875-EC3EFA55F13F}" type="pres">
      <dgm:prSet presAssocID="{704612AD-CEDF-4048-8A1E-6807C5D945AE}" presName="composite" presStyleCnt="0"/>
      <dgm:spPr/>
    </dgm:pt>
    <dgm:pt modelId="{3E9009BD-201B-4C48-AB7A-E7A4248B89C7}" type="pres">
      <dgm:prSet presAssocID="{704612AD-CEDF-4048-8A1E-6807C5D945AE}" presName="LShape" presStyleLbl="alignNode1" presStyleIdx="2" presStyleCnt="13" custScaleX="144083" custLinFactY="-37757" custLinFactNeighborX="-4980" custLinFactNeighborY="-100000"/>
      <dgm:spPr/>
    </dgm:pt>
    <dgm:pt modelId="{AE61E1BF-60BC-4ABC-8FD8-0AA7ABC731C2}" type="pres">
      <dgm:prSet presAssocID="{704612AD-CEDF-4048-8A1E-6807C5D945AE}" presName="ParentText" presStyleLbl="revTx" presStyleIdx="1" presStyleCnt="7" custScaleX="149049" custScaleY="293903" custLinFactNeighborX="-6896" custLinFactNeighborY="150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80F7D-7046-47C7-BBCF-F269115ADBBC}" type="pres">
      <dgm:prSet presAssocID="{704612AD-CEDF-4048-8A1E-6807C5D945AE}" presName="Triangle" presStyleLbl="alignNode1" presStyleIdx="3" presStyleCnt="13" custScaleX="127090" custScaleY="127091" custLinFactX="2334" custLinFactY="-200000" custLinFactNeighborX="100000" custLinFactNeighborY="-281598"/>
      <dgm:spPr/>
    </dgm:pt>
    <dgm:pt modelId="{0DB475FB-0E94-4959-B54D-C05A886EDCC2}" type="pres">
      <dgm:prSet presAssocID="{046862A3-0A85-4B0B-B222-E39A39FBF3F3}" presName="sibTrans" presStyleCnt="0"/>
      <dgm:spPr/>
    </dgm:pt>
    <dgm:pt modelId="{661A1825-CD8D-4065-B830-04703210AF01}" type="pres">
      <dgm:prSet presAssocID="{046862A3-0A85-4B0B-B222-E39A39FBF3F3}" presName="space" presStyleCnt="0"/>
      <dgm:spPr/>
    </dgm:pt>
    <dgm:pt modelId="{684CB1D4-C879-42E7-B3AB-49EDFBF45239}" type="pres">
      <dgm:prSet presAssocID="{A62491FA-70EF-417E-9114-143113D1561F}" presName="composite" presStyleCnt="0"/>
      <dgm:spPr/>
    </dgm:pt>
    <dgm:pt modelId="{D9716848-FAAF-4536-B27F-B5F75884A960}" type="pres">
      <dgm:prSet presAssocID="{A62491FA-70EF-417E-9114-143113D1561F}" presName="LShape" presStyleLbl="alignNode1" presStyleIdx="4" presStyleCnt="13" custScaleX="144083" custLinFactNeighborX="-8716" custLinFactNeighborY="47909"/>
      <dgm:spPr/>
    </dgm:pt>
    <dgm:pt modelId="{8FE187DB-BB00-4718-A9FC-1789770CCD51}" type="pres">
      <dgm:prSet presAssocID="{A62491FA-70EF-417E-9114-143113D1561F}" presName="ParentText" presStyleLbl="revTx" presStyleIdx="2" presStyleCnt="7" custScaleX="149049" custScaleY="297942" custLinFactY="42508" custLinFactNeighborX="-9654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95E53-5854-41A5-A556-9A42143C277C}" type="pres">
      <dgm:prSet presAssocID="{A62491FA-70EF-417E-9114-143113D1561F}" presName="Triangle" presStyleLbl="alignNode1" presStyleIdx="5" presStyleCnt="13" custScaleX="127090" custScaleY="127091" custLinFactY="76300" custLinFactNeighborX="73096" custLinFactNeighborY="100000"/>
      <dgm:spPr/>
    </dgm:pt>
    <dgm:pt modelId="{C2C9F547-C09B-4655-A086-9CE2CDE80C84}" type="pres">
      <dgm:prSet presAssocID="{EBC0704A-8912-4B6E-BEC8-DB2F9D9D4DCF}" presName="sibTrans" presStyleCnt="0"/>
      <dgm:spPr/>
    </dgm:pt>
    <dgm:pt modelId="{E4818E88-A4F2-4FFD-BE98-A4065CF8F0C0}" type="pres">
      <dgm:prSet presAssocID="{EBC0704A-8912-4B6E-BEC8-DB2F9D9D4DCF}" presName="space" presStyleCnt="0"/>
      <dgm:spPr/>
    </dgm:pt>
    <dgm:pt modelId="{876E0420-9A6D-42C3-ACB1-09294C602137}" type="pres">
      <dgm:prSet presAssocID="{46AAEC4E-B9C5-48E9-8F0B-90637D499B72}" presName="composite" presStyleCnt="0"/>
      <dgm:spPr/>
    </dgm:pt>
    <dgm:pt modelId="{FFEF9087-B040-4B16-A0D6-325B62065051}" type="pres">
      <dgm:prSet presAssocID="{46AAEC4E-B9C5-48E9-8F0B-90637D499B72}" presName="LShape" presStyleLbl="alignNode1" presStyleIdx="6" presStyleCnt="13" custScaleX="144083" custLinFactY="51102" custLinFactNeighborX="-13696" custLinFactNeighborY="100000"/>
      <dgm:spPr/>
    </dgm:pt>
    <dgm:pt modelId="{070750A5-5C7A-4FAD-8CE9-47E776A9B116}" type="pres">
      <dgm:prSet presAssocID="{46AAEC4E-B9C5-48E9-8F0B-90637D499B72}" presName="ParentText" presStyleLbl="revTx" presStyleIdx="3" presStyleCnt="7" custScaleX="149049" custScaleY="164645" custLinFactY="62548" custLinFactNeighborX="-15171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82C35-9954-440E-9271-14404773F477}" type="pres">
      <dgm:prSet presAssocID="{46AAEC4E-B9C5-48E9-8F0B-90637D499B72}" presName="Triangle" presStyleLbl="alignNode1" presStyleIdx="7" presStyleCnt="13" custScaleX="127090" custScaleY="127091" custLinFactY="234402" custLinFactNeighborX="58477" custLinFactNeighborY="300000"/>
      <dgm:spPr/>
    </dgm:pt>
    <dgm:pt modelId="{65771A75-32B6-4B21-AB78-1E0CCD2B431A}" type="pres">
      <dgm:prSet presAssocID="{05C8090E-F2A0-4BF4-85B3-FBA004337A81}" presName="sibTrans" presStyleCnt="0"/>
      <dgm:spPr/>
    </dgm:pt>
    <dgm:pt modelId="{0BE17DBD-7D3D-47E6-AE91-24702AE7BF71}" type="pres">
      <dgm:prSet presAssocID="{05C8090E-F2A0-4BF4-85B3-FBA004337A81}" presName="space" presStyleCnt="0"/>
      <dgm:spPr/>
    </dgm:pt>
    <dgm:pt modelId="{420629E6-95AF-43E6-86D2-6A7DC7B92CF4}" type="pres">
      <dgm:prSet presAssocID="{29B6765B-5CC4-4136-A0EA-C67873854BE0}" presName="composite" presStyleCnt="0"/>
      <dgm:spPr/>
    </dgm:pt>
    <dgm:pt modelId="{566E0638-B012-4AC5-87F8-0024E07E8545}" type="pres">
      <dgm:prSet presAssocID="{29B6765B-5CC4-4136-A0EA-C67873854BE0}" presName="LShape" presStyleLbl="alignNode1" presStyleIdx="8" presStyleCnt="13" custScaleX="144083" custLinFactY="82180" custLinFactNeighborX="-16187" custLinFactNeighborY="100000"/>
      <dgm:spPr/>
    </dgm:pt>
    <dgm:pt modelId="{71DB2F0B-9E9E-4F4A-85CD-CA3F90FFBE33}" type="pres">
      <dgm:prSet presAssocID="{29B6765B-5CC4-4136-A0EA-C67873854BE0}" presName="ParentText" presStyleLbl="revTx" presStyleIdx="4" presStyleCnt="7" custScaleX="149049" custScaleY="165011" custLinFactY="85354" custLinFactNeighborX="-18844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F4B95-1C00-4EDE-8A82-61EB78E360B2}" type="pres">
      <dgm:prSet presAssocID="{29B6765B-5CC4-4136-A0EA-C67873854BE0}" presName="Triangle" presStyleLbl="alignNode1" presStyleIdx="9" presStyleCnt="13" custScaleX="127090" custScaleY="127091" custLinFactY="300000" custLinFactNeighborX="29239" custLinFactNeighborY="341255"/>
      <dgm:spPr/>
    </dgm:pt>
    <dgm:pt modelId="{70CD162D-7518-45D8-AB80-584C455C8EDC}" type="pres">
      <dgm:prSet presAssocID="{EA7B4773-464A-4D98-ADDA-792CE9728FD6}" presName="sibTrans" presStyleCnt="0"/>
      <dgm:spPr/>
    </dgm:pt>
    <dgm:pt modelId="{5E8F9453-B9DE-4F7D-BB26-09EAE1291F50}" type="pres">
      <dgm:prSet presAssocID="{EA7B4773-464A-4D98-ADDA-792CE9728FD6}" presName="space" presStyleCnt="0"/>
      <dgm:spPr/>
    </dgm:pt>
    <dgm:pt modelId="{E7759586-93BC-4060-9459-8C32D740CEC4}" type="pres">
      <dgm:prSet presAssocID="{9CCBC08C-2C94-49EA-B389-7B76C3182F51}" presName="composite" presStyleCnt="0"/>
      <dgm:spPr/>
    </dgm:pt>
    <dgm:pt modelId="{6E687721-59FB-4DEF-AA96-F754F891CA04}" type="pres">
      <dgm:prSet presAssocID="{9CCBC08C-2C94-49EA-B389-7B76C3182F51}" presName="LShape" presStyleLbl="alignNode1" presStyleIdx="10" presStyleCnt="13" custScaleX="144083" custLinFactY="100000" custLinFactNeighborX="-18677" custLinFactNeighborY="159239"/>
      <dgm:spPr/>
    </dgm:pt>
    <dgm:pt modelId="{34454BB0-1F0E-4072-A850-33D65B9E03DA}" type="pres">
      <dgm:prSet presAssocID="{9CCBC08C-2C94-49EA-B389-7B76C3182F51}" presName="ParentText" presStyleLbl="revTx" presStyleIdx="5" presStyleCnt="7" custScaleX="146897" custScaleY="231137" custLinFactY="100000" custLinFactNeighborX="-14937" custLinFactNeighborY="1808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897D14-7B90-4490-BE7E-01927F00F1EC}" type="pres">
      <dgm:prSet presAssocID="{9CCBC08C-2C94-49EA-B389-7B76C3182F51}" presName="Triangle" presStyleLbl="alignNode1" presStyleIdx="11" presStyleCnt="13" custScaleX="127090" custScaleY="127091" custLinFactY="411778" custLinFactNeighborX="14619" custLinFactNeighborY="500000"/>
      <dgm:spPr/>
    </dgm:pt>
    <dgm:pt modelId="{5EB0D999-3C58-4939-A92C-F3C71D3421A8}" type="pres">
      <dgm:prSet presAssocID="{BE804E69-F933-4080-AB71-4A0E7937729B}" presName="sibTrans" presStyleCnt="0"/>
      <dgm:spPr/>
    </dgm:pt>
    <dgm:pt modelId="{1FE27FFB-D569-428F-BCDB-EE860F56C244}" type="pres">
      <dgm:prSet presAssocID="{BE804E69-F933-4080-AB71-4A0E7937729B}" presName="space" presStyleCnt="0"/>
      <dgm:spPr/>
    </dgm:pt>
    <dgm:pt modelId="{E287DC2A-A410-4337-AE50-FF743C84104B}" type="pres">
      <dgm:prSet presAssocID="{EB0BF828-1247-4AFF-9945-3030B14D63E8}" presName="composite" presStyleCnt="0"/>
      <dgm:spPr/>
    </dgm:pt>
    <dgm:pt modelId="{56694189-711A-4EFD-B484-092CB0C997C9}" type="pres">
      <dgm:prSet presAssocID="{EB0BF828-1247-4AFF-9945-3030B14D63E8}" presName="LShape" presStyleLbl="alignNode1" presStyleIdx="12" presStyleCnt="13" custScaleX="144083" custLinFactY="107763" custLinFactNeighborX="-22412" custLinFactNeighborY="200000"/>
      <dgm:spPr/>
    </dgm:pt>
    <dgm:pt modelId="{CCA014CA-EB85-4117-8BC5-78C6E5AB11F2}" type="pres">
      <dgm:prSet presAssocID="{EB0BF828-1247-4AFF-9945-3030B14D63E8}" presName="ParentText" presStyleLbl="revTx" presStyleIdx="6" presStyleCnt="7" custScaleX="149049" custScaleY="151131" custLinFactY="100000" custLinFactNeighborX="-27347" custLinFactNeighborY="1679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40B406-B355-4D20-9B5C-0A3FF2A4E242}" srcId="{E9C0CEDD-35F9-4B53-8142-C717046C2565}" destId="{EB0BF828-1247-4AFF-9945-3030B14D63E8}" srcOrd="6" destOrd="0" parTransId="{F9A853A7-3911-44BC-97EE-3DC702937693}" sibTransId="{65FB7917-0EBF-4106-A8DA-519649ED3507}"/>
    <dgm:cxn modelId="{3C749768-7970-45AD-BFCD-6C32A58606D6}" type="presOf" srcId="{E80E85FA-EED9-4BD7-BC69-DD4B708E2102}" destId="{550370E1-1ED2-4A78-9795-4271B3F72569}" srcOrd="0" destOrd="0" presId="urn:microsoft.com/office/officeart/2009/3/layout/StepUpProcess"/>
    <dgm:cxn modelId="{E154509B-1C01-4032-ACE1-25D0B55F3757}" srcId="{E9C0CEDD-35F9-4B53-8142-C717046C2565}" destId="{29B6765B-5CC4-4136-A0EA-C67873854BE0}" srcOrd="4" destOrd="0" parTransId="{38F4419F-9687-43FD-BD88-8B4B0DE99182}" sibTransId="{EA7B4773-464A-4D98-ADDA-792CE9728FD6}"/>
    <dgm:cxn modelId="{AC2568D0-D175-4147-9431-6EE2B1DDC41B}" type="presOf" srcId="{EB0BF828-1247-4AFF-9945-3030B14D63E8}" destId="{CCA014CA-EB85-4117-8BC5-78C6E5AB11F2}" srcOrd="0" destOrd="0" presId="urn:microsoft.com/office/officeart/2009/3/layout/StepUpProcess"/>
    <dgm:cxn modelId="{52E0F2EB-0E7C-4A3E-8CBF-C404E386DB25}" srcId="{E9C0CEDD-35F9-4B53-8142-C717046C2565}" destId="{E80E85FA-EED9-4BD7-BC69-DD4B708E2102}" srcOrd="0" destOrd="0" parTransId="{8AE9E968-4C91-4392-9ED9-61722234C135}" sibTransId="{73DFD984-306C-45AD-B824-85D934B02DD9}"/>
    <dgm:cxn modelId="{95C0F20B-D477-4C69-873B-805E579AB8D5}" type="presOf" srcId="{704612AD-CEDF-4048-8A1E-6807C5D945AE}" destId="{AE61E1BF-60BC-4ABC-8FD8-0AA7ABC731C2}" srcOrd="0" destOrd="0" presId="urn:microsoft.com/office/officeart/2009/3/layout/StepUpProcess"/>
    <dgm:cxn modelId="{5264977B-C8F9-428D-81DF-02A4417BE424}" srcId="{E9C0CEDD-35F9-4B53-8142-C717046C2565}" destId="{A62491FA-70EF-417E-9114-143113D1561F}" srcOrd="2" destOrd="0" parTransId="{EA82D1E7-7E03-4E48-ACF8-3E013BB8F76D}" sibTransId="{EBC0704A-8912-4B6E-BEC8-DB2F9D9D4DCF}"/>
    <dgm:cxn modelId="{F0726CB8-C931-41B1-ACDA-2FBB131DF659}" type="presOf" srcId="{E9C0CEDD-35F9-4B53-8142-C717046C2565}" destId="{03757703-44C0-4354-B4BE-92A615191326}" srcOrd="0" destOrd="0" presId="urn:microsoft.com/office/officeart/2009/3/layout/StepUpProcess"/>
    <dgm:cxn modelId="{3A61E30D-B0C3-4A24-97A6-C25617A6F3EA}" type="presOf" srcId="{A62491FA-70EF-417E-9114-143113D1561F}" destId="{8FE187DB-BB00-4718-A9FC-1789770CCD51}" srcOrd="0" destOrd="0" presId="urn:microsoft.com/office/officeart/2009/3/layout/StepUpProcess"/>
    <dgm:cxn modelId="{7ECBA58D-D10C-4E37-A930-31974AF4C95B}" type="presOf" srcId="{46AAEC4E-B9C5-48E9-8F0B-90637D499B72}" destId="{070750A5-5C7A-4FAD-8CE9-47E776A9B116}" srcOrd="0" destOrd="0" presId="urn:microsoft.com/office/officeart/2009/3/layout/StepUpProcess"/>
    <dgm:cxn modelId="{A26C3E09-8D7B-424B-B8D7-0FE7FB1944AC}" type="presOf" srcId="{9CCBC08C-2C94-49EA-B389-7B76C3182F51}" destId="{34454BB0-1F0E-4072-A850-33D65B9E03DA}" srcOrd="0" destOrd="0" presId="urn:microsoft.com/office/officeart/2009/3/layout/StepUpProcess"/>
    <dgm:cxn modelId="{E94AE40F-DCCC-44B2-90FD-938C711CA6B1}" srcId="{E9C0CEDD-35F9-4B53-8142-C717046C2565}" destId="{46AAEC4E-B9C5-48E9-8F0B-90637D499B72}" srcOrd="3" destOrd="0" parTransId="{1961A55B-6936-47F6-A9BD-E7A97CBA8F0A}" sibTransId="{05C8090E-F2A0-4BF4-85B3-FBA004337A81}"/>
    <dgm:cxn modelId="{062040BB-5E1C-41BF-B9F2-ACBC23091F1D}" type="presOf" srcId="{29B6765B-5CC4-4136-A0EA-C67873854BE0}" destId="{71DB2F0B-9E9E-4F4A-85CD-CA3F90FFBE33}" srcOrd="0" destOrd="0" presId="urn:microsoft.com/office/officeart/2009/3/layout/StepUpProcess"/>
    <dgm:cxn modelId="{CF60A29C-0ED0-43A2-B8E3-B10C8474A86A}" srcId="{E9C0CEDD-35F9-4B53-8142-C717046C2565}" destId="{9CCBC08C-2C94-49EA-B389-7B76C3182F51}" srcOrd="5" destOrd="0" parTransId="{5DAB1B64-3627-4C56-84D6-29D26B04C4E4}" sibTransId="{BE804E69-F933-4080-AB71-4A0E7937729B}"/>
    <dgm:cxn modelId="{C51AB265-962A-4FD6-8B82-11013D030F34}" srcId="{E9C0CEDD-35F9-4B53-8142-C717046C2565}" destId="{704612AD-CEDF-4048-8A1E-6807C5D945AE}" srcOrd="1" destOrd="0" parTransId="{EBF70F27-A4E9-4AAD-99ED-0F13AA9E6E1D}" sibTransId="{046862A3-0A85-4B0B-B222-E39A39FBF3F3}"/>
    <dgm:cxn modelId="{3C2767F7-F965-4DDF-B1C4-EC91A0C39FCF}" type="presParOf" srcId="{03757703-44C0-4354-B4BE-92A615191326}" destId="{B7DE0E65-DEC0-45DB-BD4C-EB694A6DBBD7}" srcOrd="0" destOrd="0" presId="urn:microsoft.com/office/officeart/2009/3/layout/StepUpProcess"/>
    <dgm:cxn modelId="{9D776FA1-A027-46F4-B072-E02C8DB21760}" type="presParOf" srcId="{B7DE0E65-DEC0-45DB-BD4C-EB694A6DBBD7}" destId="{C9076E7D-44A5-4C74-B6B1-0D6C19C181F4}" srcOrd="0" destOrd="0" presId="urn:microsoft.com/office/officeart/2009/3/layout/StepUpProcess"/>
    <dgm:cxn modelId="{A382163E-C8FA-452C-93EA-D34FEC96F6C2}" type="presParOf" srcId="{B7DE0E65-DEC0-45DB-BD4C-EB694A6DBBD7}" destId="{550370E1-1ED2-4A78-9795-4271B3F72569}" srcOrd="1" destOrd="0" presId="urn:microsoft.com/office/officeart/2009/3/layout/StepUpProcess"/>
    <dgm:cxn modelId="{07025B87-82F6-49F4-A55B-69CE16A825BD}" type="presParOf" srcId="{B7DE0E65-DEC0-45DB-BD4C-EB694A6DBBD7}" destId="{CE2F1F75-E52D-4672-8E36-7393801C17AA}" srcOrd="2" destOrd="0" presId="urn:microsoft.com/office/officeart/2009/3/layout/StepUpProcess"/>
    <dgm:cxn modelId="{1B791AC4-516A-4FF6-845F-A2FB4014B92E}" type="presParOf" srcId="{03757703-44C0-4354-B4BE-92A615191326}" destId="{3CB04CDD-7D11-421E-9D41-A9A77E623313}" srcOrd="1" destOrd="0" presId="urn:microsoft.com/office/officeart/2009/3/layout/StepUpProcess"/>
    <dgm:cxn modelId="{91787D67-7A46-4007-87D4-3BD79D1AB66B}" type="presParOf" srcId="{3CB04CDD-7D11-421E-9D41-A9A77E623313}" destId="{C8D28CE6-87E1-4674-97AE-7F4FAE4714F1}" srcOrd="0" destOrd="0" presId="urn:microsoft.com/office/officeart/2009/3/layout/StepUpProcess"/>
    <dgm:cxn modelId="{A1239C13-8110-4433-BC10-2963C36FFE8B}" type="presParOf" srcId="{03757703-44C0-4354-B4BE-92A615191326}" destId="{D85B0A4C-1534-467F-B875-EC3EFA55F13F}" srcOrd="2" destOrd="0" presId="urn:microsoft.com/office/officeart/2009/3/layout/StepUpProcess"/>
    <dgm:cxn modelId="{76FB31F5-A954-41E1-84D8-EC04968AFC32}" type="presParOf" srcId="{D85B0A4C-1534-467F-B875-EC3EFA55F13F}" destId="{3E9009BD-201B-4C48-AB7A-E7A4248B89C7}" srcOrd="0" destOrd="0" presId="urn:microsoft.com/office/officeart/2009/3/layout/StepUpProcess"/>
    <dgm:cxn modelId="{171E7F7E-514D-4FEB-8E3B-0C03D8016F56}" type="presParOf" srcId="{D85B0A4C-1534-467F-B875-EC3EFA55F13F}" destId="{AE61E1BF-60BC-4ABC-8FD8-0AA7ABC731C2}" srcOrd="1" destOrd="0" presId="urn:microsoft.com/office/officeart/2009/3/layout/StepUpProcess"/>
    <dgm:cxn modelId="{8958901D-1F1E-40F3-9A56-86A434446AAB}" type="presParOf" srcId="{D85B0A4C-1534-467F-B875-EC3EFA55F13F}" destId="{3FB80F7D-7046-47C7-BBCF-F269115ADBBC}" srcOrd="2" destOrd="0" presId="urn:microsoft.com/office/officeart/2009/3/layout/StepUpProcess"/>
    <dgm:cxn modelId="{5CD65C91-A2C8-4CE9-8181-330BF68C0CCA}" type="presParOf" srcId="{03757703-44C0-4354-B4BE-92A615191326}" destId="{0DB475FB-0E94-4959-B54D-C05A886EDCC2}" srcOrd="3" destOrd="0" presId="urn:microsoft.com/office/officeart/2009/3/layout/StepUpProcess"/>
    <dgm:cxn modelId="{44CEC62A-580A-4B64-9CA3-5C72C775901F}" type="presParOf" srcId="{0DB475FB-0E94-4959-B54D-C05A886EDCC2}" destId="{661A1825-CD8D-4065-B830-04703210AF01}" srcOrd="0" destOrd="0" presId="urn:microsoft.com/office/officeart/2009/3/layout/StepUpProcess"/>
    <dgm:cxn modelId="{BADBC3A9-9E3D-4153-BD1A-EBEE2002BBAA}" type="presParOf" srcId="{03757703-44C0-4354-B4BE-92A615191326}" destId="{684CB1D4-C879-42E7-B3AB-49EDFBF45239}" srcOrd="4" destOrd="0" presId="urn:microsoft.com/office/officeart/2009/3/layout/StepUpProcess"/>
    <dgm:cxn modelId="{0F199A50-3B03-4C65-8155-CB69D897E34C}" type="presParOf" srcId="{684CB1D4-C879-42E7-B3AB-49EDFBF45239}" destId="{D9716848-FAAF-4536-B27F-B5F75884A960}" srcOrd="0" destOrd="0" presId="urn:microsoft.com/office/officeart/2009/3/layout/StepUpProcess"/>
    <dgm:cxn modelId="{853D0EED-02B9-4700-B350-5980BA5F96EF}" type="presParOf" srcId="{684CB1D4-C879-42E7-B3AB-49EDFBF45239}" destId="{8FE187DB-BB00-4718-A9FC-1789770CCD51}" srcOrd="1" destOrd="0" presId="urn:microsoft.com/office/officeart/2009/3/layout/StepUpProcess"/>
    <dgm:cxn modelId="{9E12ED5D-C65D-4B54-A0B0-72678F9914FB}" type="presParOf" srcId="{684CB1D4-C879-42E7-B3AB-49EDFBF45239}" destId="{D4395E53-5854-41A5-A556-9A42143C277C}" srcOrd="2" destOrd="0" presId="urn:microsoft.com/office/officeart/2009/3/layout/StepUpProcess"/>
    <dgm:cxn modelId="{A47F66A5-F449-45A2-8BE7-B6F75276F24E}" type="presParOf" srcId="{03757703-44C0-4354-B4BE-92A615191326}" destId="{C2C9F547-C09B-4655-A086-9CE2CDE80C84}" srcOrd="5" destOrd="0" presId="urn:microsoft.com/office/officeart/2009/3/layout/StepUpProcess"/>
    <dgm:cxn modelId="{D99725A6-FFDF-4A2E-AC4E-9956E2452F9C}" type="presParOf" srcId="{C2C9F547-C09B-4655-A086-9CE2CDE80C84}" destId="{E4818E88-A4F2-4FFD-BE98-A4065CF8F0C0}" srcOrd="0" destOrd="0" presId="urn:microsoft.com/office/officeart/2009/3/layout/StepUpProcess"/>
    <dgm:cxn modelId="{3212BBB4-6AD2-4EAC-9BAF-35DE82F78806}" type="presParOf" srcId="{03757703-44C0-4354-B4BE-92A615191326}" destId="{876E0420-9A6D-42C3-ACB1-09294C602137}" srcOrd="6" destOrd="0" presId="urn:microsoft.com/office/officeart/2009/3/layout/StepUpProcess"/>
    <dgm:cxn modelId="{0672E1A2-9CE3-49BB-84D3-F018EDE7C4C0}" type="presParOf" srcId="{876E0420-9A6D-42C3-ACB1-09294C602137}" destId="{FFEF9087-B040-4B16-A0D6-325B62065051}" srcOrd="0" destOrd="0" presId="urn:microsoft.com/office/officeart/2009/3/layout/StepUpProcess"/>
    <dgm:cxn modelId="{6223C012-E1B1-4AFD-9450-1D93F78A85A9}" type="presParOf" srcId="{876E0420-9A6D-42C3-ACB1-09294C602137}" destId="{070750A5-5C7A-4FAD-8CE9-47E776A9B116}" srcOrd="1" destOrd="0" presId="urn:microsoft.com/office/officeart/2009/3/layout/StepUpProcess"/>
    <dgm:cxn modelId="{48CF2C97-90C5-4893-AD7D-2056CB62FB05}" type="presParOf" srcId="{876E0420-9A6D-42C3-ACB1-09294C602137}" destId="{A4B82C35-9954-440E-9271-14404773F477}" srcOrd="2" destOrd="0" presId="urn:microsoft.com/office/officeart/2009/3/layout/StepUpProcess"/>
    <dgm:cxn modelId="{F8F67E22-2900-4E84-AE60-316556B2FD9F}" type="presParOf" srcId="{03757703-44C0-4354-B4BE-92A615191326}" destId="{65771A75-32B6-4B21-AB78-1E0CCD2B431A}" srcOrd="7" destOrd="0" presId="urn:microsoft.com/office/officeart/2009/3/layout/StepUpProcess"/>
    <dgm:cxn modelId="{C9F0A7C4-71DA-460F-8021-D9DB19353E56}" type="presParOf" srcId="{65771A75-32B6-4B21-AB78-1E0CCD2B431A}" destId="{0BE17DBD-7D3D-47E6-AE91-24702AE7BF71}" srcOrd="0" destOrd="0" presId="urn:microsoft.com/office/officeart/2009/3/layout/StepUpProcess"/>
    <dgm:cxn modelId="{42D1B6DE-D35B-458E-B35F-1DC52D85BD0F}" type="presParOf" srcId="{03757703-44C0-4354-B4BE-92A615191326}" destId="{420629E6-95AF-43E6-86D2-6A7DC7B92CF4}" srcOrd="8" destOrd="0" presId="urn:microsoft.com/office/officeart/2009/3/layout/StepUpProcess"/>
    <dgm:cxn modelId="{30F5D27D-C782-425C-B13E-EF765C3D3D4F}" type="presParOf" srcId="{420629E6-95AF-43E6-86D2-6A7DC7B92CF4}" destId="{566E0638-B012-4AC5-87F8-0024E07E8545}" srcOrd="0" destOrd="0" presId="urn:microsoft.com/office/officeart/2009/3/layout/StepUpProcess"/>
    <dgm:cxn modelId="{61735D72-88AA-421F-BB15-7C3B08E4B3B3}" type="presParOf" srcId="{420629E6-95AF-43E6-86D2-6A7DC7B92CF4}" destId="{71DB2F0B-9E9E-4F4A-85CD-CA3F90FFBE33}" srcOrd="1" destOrd="0" presId="urn:microsoft.com/office/officeart/2009/3/layout/StepUpProcess"/>
    <dgm:cxn modelId="{865FFD20-76D8-4818-AB85-F327A021B2F8}" type="presParOf" srcId="{420629E6-95AF-43E6-86D2-6A7DC7B92CF4}" destId="{386F4B95-1C00-4EDE-8A82-61EB78E360B2}" srcOrd="2" destOrd="0" presId="urn:microsoft.com/office/officeart/2009/3/layout/StepUpProcess"/>
    <dgm:cxn modelId="{45B945F8-1644-4D9B-8B54-D7BFEDEACB71}" type="presParOf" srcId="{03757703-44C0-4354-B4BE-92A615191326}" destId="{70CD162D-7518-45D8-AB80-584C455C8EDC}" srcOrd="9" destOrd="0" presId="urn:microsoft.com/office/officeart/2009/3/layout/StepUpProcess"/>
    <dgm:cxn modelId="{F53073A1-4B12-47E3-9900-999E31CE4953}" type="presParOf" srcId="{70CD162D-7518-45D8-AB80-584C455C8EDC}" destId="{5E8F9453-B9DE-4F7D-BB26-09EAE1291F50}" srcOrd="0" destOrd="0" presId="urn:microsoft.com/office/officeart/2009/3/layout/StepUpProcess"/>
    <dgm:cxn modelId="{FE5BF3D7-A471-44F8-87C2-62B95716DA78}" type="presParOf" srcId="{03757703-44C0-4354-B4BE-92A615191326}" destId="{E7759586-93BC-4060-9459-8C32D740CEC4}" srcOrd="10" destOrd="0" presId="urn:microsoft.com/office/officeart/2009/3/layout/StepUpProcess"/>
    <dgm:cxn modelId="{19D34B95-4E08-42FC-8F8D-403AA17D0721}" type="presParOf" srcId="{E7759586-93BC-4060-9459-8C32D740CEC4}" destId="{6E687721-59FB-4DEF-AA96-F754F891CA04}" srcOrd="0" destOrd="0" presId="urn:microsoft.com/office/officeart/2009/3/layout/StepUpProcess"/>
    <dgm:cxn modelId="{295FACAC-260C-484B-9AB8-62142F7A2B19}" type="presParOf" srcId="{E7759586-93BC-4060-9459-8C32D740CEC4}" destId="{34454BB0-1F0E-4072-A850-33D65B9E03DA}" srcOrd="1" destOrd="0" presId="urn:microsoft.com/office/officeart/2009/3/layout/StepUpProcess"/>
    <dgm:cxn modelId="{0EE7EFE6-00AB-4259-912E-9A47FB26F417}" type="presParOf" srcId="{E7759586-93BC-4060-9459-8C32D740CEC4}" destId="{65897D14-7B90-4490-BE7E-01927F00F1EC}" srcOrd="2" destOrd="0" presId="urn:microsoft.com/office/officeart/2009/3/layout/StepUpProcess"/>
    <dgm:cxn modelId="{9AE920CA-75E6-4AC1-BBCA-4E63BCB71931}" type="presParOf" srcId="{03757703-44C0-4354-B4BE-92A615191326}" destId="{5EB0D999-3C58-4939-A92C-F3C71D3421A8}" srcOrd="11" destOrd="0" presId="urn:microsoft.com/office/officeart/2009/3/layout/StepUpProcess"/>
    <dgm:cxn modelId="{4BF37335-8F5B-4869-880A-23414C3FF593}" type="presParOf" srcId="{5EB0D999-3C58-4939-A92C-F3C71D3421A8}" destId="{1FE27FFB-D569-428F-BCDB-EE860F56C244}" srcOrd="0" destOrd="0" presId="urn:microsoft.com/office/officeart/2009/3/layout/StepUpProcess"/>
    <dgm:cxn modelId="{11710FDF-F626-4F97-99B1-95C71C5C23B1}" type="presParOf" srcId="{03757703-44C0-4354-B4BE-92A615191326}" destId="{E287DC2A-A410-4337-AE50-FF743C84104B}" srcOrd="12" destOrd="0" presId="urn:microsoft.com/office/officeart/2009/3/layout/StepUpProcess"/>
    <dgm:cxn modelId="{D822CB58-FACF-49BD-9EFF-89DC62B7FFDD}" type="presParOf" srcId="{E287DC2A-A410-4337-AE50-FF743C84104B}" destId="{56694189-711A-4EFD-B484-092CB0C997C9}" srcOrd="0" destOrd="0" presId="urn:microsoft.com/office/officeart/2009/3/layout/StepUpProcess"/>
    <dgm:cxn modelId="{832D00B7-CE27-4BEA-8B9E-A15957345992}" type="presParOf" srcId="{E287DC2A-A410-4337-AE50-FF743C84104B}" destId="{CCA014CA-EB85-4117-8BC5-78C6E5AB11F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6EA25-D3CA-48AF-85A6-D4814E849F1D}">
      <dsp:nvSpPr>
        <dsp:cNvPr id="0" name=""/>
        <dsp:cNvSpPr/>
      </dsp:nvSpPr>
      <dsp:spPr>
        <a:xfrm>
          <a:off x="4821699" y="3497454"/>
          <a:ext cx="2540797" cy="16458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سازمانی</a:t>
          </a:r>
          <a:endParaRPr lang="en-US" sz="1600" kern="1200" dirty="0">
            <a:cs typeface="B Titr" panose="00000700000000000000" pitchFamily="2" charset="-78"/>
          </a:endParaRPr>
        </a:p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فردی (مدیران)</a:t>
          </a:r>
          <a:endParaRPr lang="en-US" sz="1600" kern="1200" dirty="0">
            <a:cs typeface="B Titr" panose="00000700000000000000" pitchFamily="2" charset="-78"/>
          </a:endParaRPr>
        </a:p>
      </dsp:txBody>
      <dsp:txXfrm>
        <a:off x="5620092" y="3945073"/>
        <a:ext cx="1706250" cy="1162087"/>
      </dsp:txXfrm>
    </dsp:sp>
    <dsp:sp modelId="{2225FB1B-C833-4C6F-9F63-D4DC05F8A59B}">
      <dsp:nvSpPr>
        <dsp:cNvPr id="0" name=""/>
        <dsp:cNvSpPr/>
      </dsp:nvSpPr>
      <dsp:spPr>
        <a:xfrm>
          <a:off x="4865909" y="33559"/>
          <a:ext cx="2540797" cy="16458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عمومی</a:t>
          </a:r>
          <a:endParaRPr lang="en-US" sz="1600" kern="1200" dirty="0">
            <a:cs typeface="B Titr" panose="00000700000000000000" pitchFamily="2" charset="-78"/>
          </a:endParaRPr>
        </a:p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اختصاصی</a:t>
          </a:r>
          <a:endParaRPr lang="en-US" sz="1600" kern="1200" dirty="0">
            <a:cs typeface="B Titr" panose="00000700000000000000" pitchFamily="2" charset="-78"/>
          </a:endParaRPr>
        </a:p>
      </dsp:txBody>
      <dsp:txXfrm>
        <a:off x="5664302" y="69713"/>
        <a:ext cx="1706250" cy="1162087"/>
      </dsp:txXfrm>
    </dsp:sp>
    <dsp:sp modelId="{74334A87-9EFE-445A-928C-AF0471540368}">
      <dsp:nvSpPr>
        <dsp:cNvPr id="0" name=""/>
        <dsp:cNvSpPr/>
      </dsp:nvSpPr>
      <dsp:spPr>
        <a:xfrm>
          <a:off x="209036" y="33559"/>
          <a:ext cx="2540797" cy="16458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دستگاه‌های ملی</a:t>
          </a:r>
          <a:endParaRPr lang="en-US" sz="1600" kern="1200" dirty="0">
            <a:cs typeface="B Titr" panose="00000700000000000000" pitchFamily="2" charset="-78"/>
          </a:endParaRPr>
        </a:p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دستگاه‌های تابعه</a:t>
          </a:r>
          <a:endParaRPr lang="en-US" sz="1600" kern="1200" dirty="0">
            <a:cs typeface="B Titr" panose="00000700000000000000" pitchFamily="2" charset="-78"/>
          </a:endParaRPr>
        </a:p>
        <a:p>
          <a:pPr marL="171450" lvl="1" indent="-171450" algn="just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kern="1200" dirty="0">
              <a:cs typeface="B Titr" panose="00000700000000000000" pitchFamily="2" charset="-78"/>
            </a:rPr>
            <a:t>دستگاه های استانی</a:t>
          </a:r>
          <a:endParaRPr lang="en-US" sz="1600" kern="1200" dirty="0">
            <a:cs typeface="B Titr" panose="00000700000000000000" pitchFamily="2" charset="-78"/>
          </a:endParaRPr>
        </a:p>
      </dsp:txBody>
      <dsp:txXfrm>
        <a:off x="245190" y="69713"/>
        <a:ext cx="1706250" cy="1162087"/>
      </dsp:txXfrm>
    </dsp:sp>
    <dsp:sp modelId="{137BEF19-6350-4616-A179-71570368DE12}">
      <dsp:nvSpPr>
        <dsp:cNvPr id="0" name=""/>
        <dsp:cNvSpPr/>
      </dsp:nvSpPr>
      <dsp:spPr>
        <a:xfrm>
          <a:off x="1542061" y="293168"/>
          <a:ext cx="2227055" cy="2227055"/>
        </a:xfrm>
        <a:prstGeom prst="pieWedg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>
              <a:cs typeface="B Yekan" panose="00000400000000000000" pitchFamily="2" charset="-78"/>
            </a:rPr>
            <a:t>از منظر نوع دستگاه</a:t>
          </a:r>
          <a:endParaRPr lang="en-US" sz="1800" kern="1200" dirty="0">
            <a:cs typeface="B Yekan" panose="00000400000000000000" pitchFamily="2" charset="-78"/>
          </a:endParaRPr>
        </a:p>
      </dsp:txBody>
      <dsp:txXfrm>
        <a:off x="2194350" y="945457"/>
        <a:ext cx="1574766" cy="1574766"/>
      </dsp:txXfrm>
    </dsp:sp>
    <dsp:sp modelId="{D6C08A42-D716-411E-9897-141C91D0D544}">
      <dsp:nvSpPr>
        <dsp:cNvPr id="0" name=""/>
        <dsp:cNvSpPr/>
      </dsp:nvSpPr>
      <dsp:spPr>
        <a:xfrm rot="5400000">
          <a:off x="3871983" y="293168"/>
          <a:ext cx="2227055" cy="2227055"/>
        </a:xfrm>
        <a:prstGeom prst="pieWedg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>
              <a:cs typeface="B Yekan" panose="00000400000000000000" pitchFamily="2" charset="-78"/>
            </a:rPr>
            <a:t>از منظر نوع معیار</a:t>
          </a:r>
          <a:endParaRPr lang="en-US" sz="1800" kern="1200" dirty="0">
            <a:cs typeface="B Yekan" panose="00000400000000000000" pitchFamily="2" charset="-78"/>
          </a:endParaRPr>
        </a:p>
      </dsp:txBody>
      <dsp:txXfrm rot="-5400000">
        <a:off x="3871983" y="945457"/>
        <a:ext cx="1574766" cy="1574766"/>
      </dsp:txXfrm>
    </dsp:sp>
    <dsp:sp modelId="{775C8112-29FC-40E0-B35D-0CB691E8EF3A}">
      <dsp:nvSpPr>
        <dsp:cNvPr id="0" name=""/>
        <dsp:cNvSpPr/>
      </dsp:nvSpPr>
      <dsp:spPr>
        <a:xfrm rot="10800000">
          <a:off x="3871983" y="2623090"/>
          <a:ext cx="2227055" cy="2227055"/>
        </a:xfrm>
        <a:prstGeom prst="pieWedg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>
              <a:cs typeface="B Yekan" panose="00000400000000000000" pitchFamily="2" charset="-78"/>
            </a:rPr>
            <a:t>از منظر سطح ارزیابی</a:t>
          </a:r>
          <a:endParaRPr lang="en-US" sz="1800" kern="1200" dirty="0">
            <a:cs typeface="B Yekan" panose="00000400000000000000" pitchFamily="2" charset="-78"/>
          </a:endParaRPr>
        </a:p>
      </dsp:txBody>
      <dsp:txXfrm rot="10800000">
        <a:off x="3871983" y="2623090"/>
        <a:ext cx="1574766" cy="1574766"/>
      </dsp:txXfrm>
    </dsp:sp>
    <dsp:sp modelId="{12A0CC5B-2B85-4D7B-BB5A-BD057F0CBFB1}">
      <dsp:nvSpPr>
        <dsp:cNvPr id="0" name=""/>
        <dsp:cNvSpPr/>
      </dsp:nvSpPr>
      <dsp:spPr>
        <a:xfrm rot="16200000">
          <a:off x="1542061" y="2623090"/>
          <a:ext cx="2227055" cy="2227055"/>
        </a:xfrm>
        <a:prstGeom prst="pieWedg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8000" rIns="108000" bIns="108000" numCol="1" spcCol="1270" anchor="ctr" anchorCtr="0">
          <a:noAutofit/>
        </a:bodyPr>
        <a:lstStyle/>
        <a:p>
          <a:pPr lvl="0" algn="just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>
              <a:cs typeface="B Yekan" panose="00000400000000000000" pitchFamily="2" charset="-78"/>
            </a:rPr>
            <a:t>از منظر تکلیف قانونی</a:t>
          </a:r>
          <a:endParaRPr lang="en-US" sz="1800" kern="1200" dirty="0">
            <a:cs typeface="B Yekan" panose="00000400000000000000" pitchFamily="2" charset="-78"/>
          </a:endParaRPr>
        </a:p>
      </dsp:txBody>
      <dsp:txXfrm rot="5400000">
        <a:off x="2194350" y="2623090"/>
        <a:ext cx="1574766" cy="1574766"/>
      </dsp:txXfrm>
    </dsp:sp>
    <dsp:sp modelId="{476563A7-193A-44AC-87FD-E9593E02F586}">
      <dsp:nvSpPr>
        <dsp:cNvPr id="0" name=""/>
        <dsp:cNvSpPr/>
      </dsp:nvSpPr>
      <dsp:spPr>
        <a:xfrm>
          <a:off x="3436087" y="2108759"/>
          <a:ext cx="768925" cy="668630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55B160-16DA-48F4-A88D-CC24DC94B9D0}">
      <dsp:nvSpPr>
        <dsp:cNvPr id="0" name=""/>
        <dsp:cNvSpPr/>
      </dsp:nvSpPr>
      <dsp:spPr>
        <a:xfrm rot="10800000">
          <a:off x="3436087" y="2365924"/>
          <a:ext cx="768925" cy="668630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80C4D-9E36-404F-A990-6198143CBA44}">
      <dsp:nvSpPr>
        <dsp:cNvPr id="0" name=""/>
        <dsp:cNvSpPr/>
      </dsp:nvSpPr>
      <dsp:spPr>
        <a:xfrm>
          <a:off x="1928328" y="3968249"/>
          <a:ext cx="673823" cy="426506"/>
        </a:xfrm>
        <a:custGeom>
          <a:avLst/>
          <a:gdLst/>
          <a:ahLst/>
          <a:cxnLst/>
          <a:rect l="0" t="0" r="0" b="0"/>
          <a:pathLst>
            <a:path>
              <a:moveTo>
                <a:pt x="673823" y="0"/>
              </a:moveTo>
              <a:lnTo>
                <a:pt x="336911" y="0"/>
              </a:lnTo>
              <a:lnTo>
                <a:pt x="336911" y="426506"/>
              </a:lnTo>
              <a:lnTo>
                <a:pt x="0" y="426506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245303" y="4161566"/>
        <a:ext cx="39873" cy="39873"/>
      </dsp:txXfrm>
    </dsp:sp>
    <dsp:sp modelId="{1B40A869-1208-4857-A64A-F2E7F7BE5777}">
      <dsp:nvSpPr>
        <dsp:cNvPr id="0" name=""/>
        <dsp:cNvSpPr/>
      </dsp:nvSpPr>
      <dsp:spPr>
        <a:xfrm>
          <a:off x="1928328" y="3530752"/>
          <a:ext cx="673823" cy="437497"/>
        </a:xfrm>
        <a:custGeom>
          <a:avLst/>
          <a:gdLst/>
          <a:ahLst/>
          <a:cxnLst/>
          <a:rect l="0" t="0" r="0" b="0"/>
          <a:pathLst>
            <a:path>
              <a:moveTo>
                <a:pt x="673823" y="437497"/>
              </a:moveTo>
              <a:lnTo>
                <a:pt x="336911" y="437497"/>
              </a:lnTo>
              <a:lnTo>
                <a:pt x="336911" y="0"/>
              </a:lnTo>
              <a:lnTo>
                <a:pt x="0" y="0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245155" y="3729415"/>
        <a:ext cx="40169" cy="40169"/>
      </dsp:txXfrm>
    </dsp:sp>
    <dsp:sp modelId="{7E62809F-D970-489A-8347-70E99C9EFB81}">
      <dsp:nvSpPr>
        <dsp:cNvPr id="0" name=""/>
        <dsp:cNvSpPr/>
      </dsp:nvSpPr>
      <dsp:spPr>
        <a:xfrm>
          <a:off x="5485777" y="2708364"/>
          <a:ext cx="673823" cy="1259884"/>
        </a:xfrm>
        <a:custGeom>
          <a:avLst/>
          <a:gdLst/>
          <a:ahLst/>
          <a:cxnLst/>
          <a:rect l="0" t="0" r="0" b="0"/>
          <a:pathLst>
            <a:path>
              <a:moveTo>
                <a:pt x="673823" y="0"/>
              </a:moveTo>
              <a:lnTo>
                <a:pt x="336911" y="0"/>
              </a:lnTo>
              <a:lnTo>
                <a:pt x="336911" y="1259884"/>
              </a:lnTo>
              <a:lnTo>
                <a:pt x="0" y="1259884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5786970" y="3302588"/>
        <a:ext cx="71437" cy="71437"/>
      </dsp:txXfrm>
    </dsp:sp>
    <dsp:sp modelId="{AB1A659B-62ED-41F2-AC34-3FC4EE147C03}">
      <dsp:nvSpPr>
        <dsp:cNvPr id="0" name=""/>
        <dsp:cNvSpPr/>
      </dsp:nvSpPr>
      <dsp:spPr>
        <a:xfrm>
          <a:off x="1928328" y="1503289"/>
          <a:ext cx="673823" cy="437497"/>
        </a:xfrm>
        <a:custGeom>
          <a:avLst/>
          <a:gdLst/>
          <a:ahLst/>
          <a:cxnLst/>
          <a:rect l="0" t="0" r="0" b="0"/>
          <a:pathLst>
            <a:path>
              <a:moveTo>
                <a:pt x="673823" y="0"/>
              </a:moveTo>
              <a:lnTo>
                <a:pt x="336911" y="0"/>
              </a:lnTo>
              <a:lnTo>
                <a:pt x="336911" y="437497"/>
              </a:lnTo>
              <a:lnTo>
                <a:pt x="0" y="437497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245155" y="1701953"/>
        <a:ext cx="40169" cy="40169"/>
      </dsp:txXfrm>
    </dsp:sp>
    <dsp:sp modelId="{29C12E37-5DD3-42C7-9C3C-FEF9AB7CBFD5}">
      <dsp:nvSpPr>
        <dsp:cNvPr id="0" name=""/>
        <dsp:cNvSpPr/>
      </dsp:nvSpPr>
      <dsp:spPr>
        <a:xfrm>
          <a:off x="1928328" y="1061817"/>
          <a:ext cx="673823" cy="441472"/>
        </a:xfrm>
        <a:custGeom>
          <a:avLst/>
          <a:gdLst/>
          <a:ahLst/>
          <a:cxnLst/>
          <a:rect l="0" t="0" r="0" b="0"/>
          <a:pathLst>
            <a:path>
              <a:moveTo>
                <a:pt x="673823" y="441472"/>
              </a:moveTo>
              <a:lnTo>
                <a:pt x="336911" y="441472"/>
              </a:lnTo>
              <a:lnTo>
                <a:pt x="336911" y="0"/>
              </a:lnTo>
              <a:lnTo>
                <a:pt x="0" y="0"/>
              </a:lnTo>
            </a:path>
          </a:pathLst>
        </a:custGeom>
        <a:noFill/>
        <a:ln w="190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245100" y="1262414"/>
        <a:ext cx="40278" cy="40278"/>
      </dsp:txXfrm>
    </dsp:sp>
    <dsp:sp modelId="{BDE7219F-A434-4900-B88C-EFA92E73C8B8}">
      <dsp:nvSpPr>
        <dsp:cNvPr id="0" name=""/>
        <dsp:cNvSpPr/>
      </dsp:nvSpPr>
      <dsp:spPr>
        <a:xfrm>
          <a:off x="5485777" y="1503289"/>
          <a:ext cx="673823" cy="1205075"/>
        </a:xfrm>
        <a:custGeom>
          <a:avLst/>
          <a:gdLst/>
          <a:ahLst/>
          <a:cxnLst/>
          <a:rect l="0" t="0" r="0" b="0"/>
          <a:pathLst>
            <a:path>
              <a:moveTo>
                <a:pt x="673823" y="1205075"/>
              </a:moveTo>
              <a:lnTo>
                <a:pt x="336911" y="1205075"/>
              </a:lnTo>
              <a:lnTo>
                <a:pt x="336911" y="0"/>
              </a:lnTo>
              <a:lnTo>
                <a:pt x="0" y="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5788172" y="2071310"/>
        <a:ext cx="69033" cy="69033"/>
      </dsp:txXfrm>
    </dsp:sp>
    <dsp:sp modelId="{0FF13B35-F31A-4E1D-BE3A-FAE757EA667C}">
      <dsp:nvSpPr>
        <dsp:cNvPr id="0" name=""/>
        <dsp:cNvSpPr/>
      </dsp:nvSpPr>
      <dsp:spPr>
        <a:xfrm rot="5400000">
          <a:off x="4768758" y="2012133"/>
          <a:ext cx="4174146" cy="1392461"/>
        </a:xfrm>
        <a:prstGeom prst="round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4800" kern="1200" dirty="0">
              <a:latin typeface="IranNastaliq" panose="02020505000000020003" pitchFamily="18" charset="0"/>
              <a:cs typeface="IranNastaliq" panose="02020505000000020003" pitchFamily="18" charset="0"/>
            </a:rPr>
            <a:t>تنوع دستگاه‌ها</a:t>
          </a:r>
          <a:endParaRPr lang="en-US" sz="48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4836732" y="2080107"/>
        <a:ext cx="4038198" cy="1256513"/>
      </dsp:txXfrm>
    </dsp:sp>
    <dsp:sp modelId="{495627AA-384B-40E9-AECC-C46534161DF6}">
      <dsp:nvSpPr>
        <dsp:cNvPr id="0" name=""/>
        <dsp:cNvSpPr/>
      </dsp:nvSpPr>
      <dsp:spPr>
        <a:xfrm>
          <a:off x="2602151" y="1046024"/>
          <a:ext cx="2883626" cy="914529"/>
        </a:xfrm>
        <a:prstGeom prst="round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000" kern="1200" dirty="0">
              <a:latin typeface="IranNastaliq" panose="02020505000000020003" pitchFamily="18" charset="0"/>
              <a:cs typeface="IranNastaliq" panose="02020505000000020003" pitchFamily="18" charset="0"/>
            </a:rPr>
            <a:t>دستگاه‌های ملی (ستاد و  تابعه)</a:t>
          </a:r>
          <a:endParaRPr lang="en-US" sz="40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646795" y="1090668"/>
        <a:ext cx="2794338" cy="825241"/>
      </dsp:txXfrm>
    </dsp:sp>
    <dsp:sp modelId="{E2C051C6-6168-4C54-899F-9ACAE3F7D602}">
      <dsp:nvSpPr>
        <dsp:cNvPr id="0" name=""/>
        <dsp:cNvSpPr/>
      </dsp:nvSpPr>
      <dsp:spPr>
        <a:xfrm>
          <a:off x="112004" y="686771"/>
          <a:ext cx="1816323" cy="75009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عمومی</a:t>
          </a:r>
          <a:endParaRPr lang="en-US" sz="23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148620" y="723387"/>
        <a:ext cx="1743091" cy="676858"/>
      </dsp:txXfrm>
    </dsp:sp>
    <dsp:sp modelId="{CB9FF5F3-EFE3-4912-B901-8652B034FA99}">
      <dsp:nvSpPr>
        <dsp:cNvPr id="0" name=""/>
        <dsp:cNvSpPr/>
      </dsp:nvSpPr>
      <dsp:spPr>
        <a:xfrm>
          <a:off x="112004" y="1565741"/>
          <a:ext cx="1816323" cy="75009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اختصاصی</a:t>
          </a:r>
          <a:endParaRPr lang="en-US" sz="23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148620" y="1602357"/>
        <a:ext cx="1743091" cy="676858"/>
      </dsp:txXfrm>
    </dsp:sp>
    <dsp:sp modelId="{9C7EBFC1-E1EF-4BBF-8E59-4637351A2E05}">
      <dsp:nvSpPr>
        <dsp:cNvPr id="0" name=""/>
        <dsp:cNvSpPr/>
      </dsp:nvSpPr>
      <dsp:spPr>
        <a:xfrm>
          <a:off x="2602151" y="3510984"/>
          <a:ext cx="2883626" cy="914529"/>
        </a:xfrm>
        <a:prstGeom prst="round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000" kern="1200" dirty="0">
              <a:latin typeface="IranNastaliq" panose="02020505000000020003" pitchFamily="18" charset="0"/>
              <a:cs typeface="IranNastaliq" panose="02020505000000020003" pitchFamily="18" charset="0"/>
            </a:rPr>
            <a:t>دستگاه‌های استانی</a:t>
          </a:r>
          <a:endParaRPr lang="en-US" sz="40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2646795" y="3555628"/>
        <a:ext cx="2794338" cy="825241"/>
      </dsp:txXfrm>
    </dsp:sp>
    <dsp:sp modelId="{6C5F7A43-4FE3-4BF1-9272-E6E431BA05DE}">
      <dsp:nvSpPr>
        <dsp:cNvPr id="0" name=""/>
        <dsp:cNvSpPr/>
      </dsp:nvSpPr>
      <dsp:spPr>
        <a:xfrm>
          <a:off x="112004" y="3155707"/>
          <a:ext cx="1816323" cy="75009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عمومی</a:t>
          </a:r>
          <a:endParaRPr lang="en-US" sz="23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148620" y="3192323"/>
        <a:ext cx="1743091" cy="676858"/>
      </dsp:txXfrm>
    </dsp:sp>
    <dsp:sp modelId="{6E6247C5-087A-4189-B008-74DE0159798E}">
      <dsp:nvSpPr>
        <dsp:cNvPr id="0" name=""/>
        <dsp:cNvSpPr/>
      </dsp:nvSpPr>
      <dsp:spPr>
        <a:xfrm>
          <a:off x="112004" y="4019710"/>
          <a:ext cx="1816323" cy="750090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>
              <a:latin typeface="IranNastaliq" panose="02020505000000020003" pitchFamily="18" charset="0"/>
              <a:cs typeface="IranNastaliq" panose="02020505000000020003" pitchFamily="18" charset="0"/>
            </a:rPr>
            <a:t>شاخص‌های اختصاصی</a:t>
          </a:r>
          <a:endParaRPr lang="en-US" sz="2300" kern="1200" dirty="0">
            <a:latin typeface="IranNastaliq" panose="02020505000000020003" pitchFamily="18" charset="0"/>
            <a:cs typeface="IranNastaliq" panose="02020505000000020003" pitchFamily="18" charset="0"/>
          </a:endParaRPr>
        </a:p>
      </dsp:txBody>
      <dsp:txXfrm>
        <a:off x="148620" y="4056326"/>
        <a:ext cx="1743091" cy="676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1381C-B951-4537-9D11-0729EA2FDFC8}">
      <dsp:nvSpPr>
        <dsp:cNvPr id="0" name=""/>
        <dsp:cNvSpPr/>
      </dsp:nvSpPr>
      <dsp:spPr>
        <a:xfrm rot="10800000">
          <a:off x="5631436" y="834"/>
          <a:ext cx="3631469" cy="145258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4572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>
              <a:cs typeface="B Mitra" panose="00000400000000000000" pitchFamily="2" charset="-78"/>
            </a:rPr>
            <a:t>شاخص عمومی</a:t>
          </a:r>
        </a:p>
      </dsp:txBody>
      <dsp:txXfrm rot="10800000">
        <a:off x="6357729" y="834"/>
        <a:ext cx="2178882" cy="1452587"/>
      </dsp:txXfrm>
    </dsp:sp>
    <dsp:sp modelId="{62749D25-FEC5-499E-9EB4-F4CC5B761B6A}">
      <dsp:nvSpPr>
        <dsp:cNvPr id="0" name=""/>
        <dsp:cNvSpPr/>
      </dsp:nvSpPr>
      <dsp:spPr>
        <a:xfrm rot="10800000">
          <a:off x="3089407" y="124304"/>
          <a:ext cx="3014119" cy="1205647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ناظر به مأموریت های اشتراکی اداری و مالی دستگاه ها</a:t>
          </a:r>
        </a:p>
      </dsp:txBody>
      <dsp:txXfrm rot="10800000">
        <a:off x="3692230" y="124304"/>
        <a:ext cx="1808472" cy="1205647"/>
      </dsp:txXfrm>
    </dsp:sp>
    <dsp:sp modelId="{2AE11CAA-BC6F-48B8-B6D9-333F64A667AA}">
      <dsp:nvSpPr>
        <dsp:cNvPr id="0" name=""/>
        <dsp:cNvSpPr/>
      </dsp:nvSpPr>
      <dsp:spPr>
        <a:xfrm rot="10800000">
          <a:off x="497264" y="124304"/>
          <a:ext cx="3014119" cy="1205647"/>
        </a:xfrm>
        <a:prstGeom prst="chevron">
          <a:avLst/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فرآیندها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توانمندسازها</a:t>
          </a:r>
        </a:p>
      </dsp:txBody>
      <dsp:txXfrm rot="10800000">
        <a:off x="1100087" y="124304"/>
        <a:ext cx="1808472" cy="1205647"/>
      </dsp:txXfrm>
    </dsp:sp>
    <dsp:sp modelId="{14F3B872-AE88-4F8D-904D-7B6ECF721811}">
      <dsp:nvSpPr>
        <dsp:cNvPr id="0" name=""/>
        <dsp:cNvSpPr/>
      </dsp:nvSpPr>
      <dsp:spPr>
        <a:xfrm rot="10800000">
          <a:off x="5631436" y="1656784"/>
          <a:ext cx="3631469" cy="1452587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4064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>
              <a:cs typeface="B Mitra" panose="00000400000000000000" pitchFamily="2" charset="-78"/>
            </a:rPr>
            <a:t>شاخص اختصاصی</a:t>
          </a:r>
        </a:p>
      </dsp:txBody>
      <dsp:txXfrm rot="10800000">
        <a:off x="6357729" y="1656784"/>
        <a:ext cx="2178882" cy="1452587"/>
      </dsp:txXfrm>
    </dsp:sp>
    <dsp:sp modelId="{211802D9-8493-46FA-A084-B110270B41C7}">
      <dsp:nvSpPr>
        <dsp:cNvPr id="0" name=""/>
        <dsp:cNvSpPr/>
      </dsp:nvSpPr>
      <dsp:spPr>
        <a:xfrm rot="10800000">
          <a:off x="3089407" y="1780254"/>
          <a:ext cx="3014119" cy="1205647"/>
        </a:xfrm>
        <a:prstGeom prst="chevron">
          <a:avLst/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ناظر به وظایف و مأموریت های اصلی دستگاه</a:t>
          </a:r>
        </a:p>
      </dsp:txBody>
      <dsp:txXfrm rot="10800000">
        <a:off x="3692230" y="1780254"/>
        <a:ext cx="1808472" cy="1205647"/>
      </dsp:txXfrm>
    </dsp:sp>
    <dsp:sp modelId="{6FB1C93E-1C23-4B91-A305-F042B376EE8A}">
      <dsp:nvSpPr>
        <dsp:cNvPr id="0" name=""/>
        <dsp:cNvSpPr/>
      </dsp:nvSpPr>
      <dsp:spPr>
        <a:xfrm rot="10800000">
          <a:off x="497264" y="1780254"/>
          <a:ext cx="3014119" cy="1205647"/>
        </a:xfrm>
        <a:prstGeom prst="chevron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پیامدها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Mitra" panose="00000400000000000000" pitchFamily="2" charset="-78"/>
            </a:rPr>
            <a:t>اثرات</a:t>
          </a:r>
        </a:p>
      </dsp:txBody>
      <dsp:txXfrm rot="10800000">
        <a:off x="1100087" y="1780254"/>
        <a:ext cx="1808472" cy="12056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76E7D-44A5-4C74-B6B1-0D6C19C181F4}">
      <dsp:nvSpPr>
        <dsp:cNvPr id="0" name=""/>
        <dsp:cNvSpPr/>
      </dsp:nvSpPr>
      <dsp:spPr>
        <a:xfrm rot="5400000">
          <a:off x="415792" y="3135927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370E1-1ED2-4A78-9795-4271B3F72569}">
      <dsp:nvSpPr>
        <dsp:cNvPr id="0" name=""/>
        <dsp:cNvSpPr/>
      </dsp:nvSpPr>
      <dsp:spPr>
        <a:xfrm>
          <a:off x="135403" y="3714963"/>
          <a:ext cx="1188544" cy="2079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خودارزیابی دستگاه و بارگذاری مستندات عملکردی در سامانه جامع مدیریت عملکرد سازمانی؛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135403" y="3714963"/>
        <a:ext cx="1188544" cy="2079575"/>
      </dsp:txXfrm>
    </dsp:sp>
    <dsp:sp modelId="{CE2F1F75-E52D-4672-8E36-7393801C17AA}">
      <dsp:nvSpPr>
        <dsp:cNvPr id="0" name=""/>
        <dsp:cNvSpPr/>
      </dsp:nvSpPr>
      <dsp:spPr>
        <a:xfrm>
          <a:off x="1129746" y="3267215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563212"/>
            <a:satOff val="-1452"/>
            <a:lumOff val="-980"/>
            <a:alphaOff val="0"/>
          </a:schemeClr>
        </a:solidFill>
        <a:ln w="12700" cap="flat" cmpd="sng" algn="ctr">
          <a:solidFill>
            <a:schemeClr val="accent5">
              <a:hueOff val="-563212"/>
              <a:satOff val="-1452"/>
              <a:lumOff val="-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9009BD-201B-4C48-AB7A-E7A4248B89C7}">
      <dsp:nvSpPr>
        <dsp:cNvPr id="0" name=""/>
        <dsp:cNvSpPr/>
      </dsp:nvSpPr>
      <dsp:spPr>
        <a:xfrm rot="5400000">
          <a:off x="1742030" y="2863222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1E1BF-60BC-4ABC-8FD8-0AA7ABC731C2}">
      <dsp:nvSpPr>
        <dsp:cNvPr id="0" name=""/>
        <dsp:cNvSpPr/>
      </dsp:nvSpPr>
      <dsp:spPr>
        <a:xfrm>
          <a:off x="1446857" y="3480671"/>
          <a:ext cx="1188544" cy="2054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اشتراک گذاری مستندات عملکردی شاخص‌ها، با صاحبنظران به مدت دوهفته؛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1446857" y="3480671"/>
        <a:ext cx="1188544" cy="2054334"/>
      </dsp:txXfrm>
    </dsp:sp>
    <dsp:sp modelId="{3FB80F7D-7046-47C7-BBCF-F269115ADBBC}">
      <dsp:nvSpPr>
        <dsp:cNvPr id="0" name=""/>
        <dsp:cNvSpPr/>
      </dsp:nvSpPr>
      <dsp:spPr>
        <a:xfrm>
          <a:off x="2477961" y="2979143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716848-FAAF-4536-B27F-B5F75884A960}">
      <dsp:nvSpPr>
        <dsp:cNvPr id="0" name=""/>
        <dsp:cNvSpPr/>
      </dsp:nvSpPr>
      <dsp:spPr>
        <a:xfrm rot="5400000">
          <a:off x="3075475" y="2566675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187DB-BB00-4718-A9FC-1789770CCD51}">
      <dsp:nvSpPr>
        <dsp:cNvPr id="0" name=""/>
        <dsp:cNvSpPr/>
      </dsp:nvSpPr>
      <dsp:spPr>
        <a:xfrm>
          <a:off x="2791308" y="3075274"/>
          <a:ext cx="1188544" cy="2082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بررسی مستندات عملکردی و نظرات دریافتی از صاحبنظران در کمیته بررسی شاخص‌های اختصاصی دستگاه؛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2791308" y="3075274"/>
        <a:ext cx="1188544" cy="2082566"/>
      </dsp:txXfrm>
    </dsp:sp>
    <dsp:sp modelId="{D4395E53-5854-41A5-A556-9A42143C277C}">
      <dsp:nvSpPr>
        <dsp:cNvPr id="0" name=""/>
        <dsp:cNvSpPr/>
      </dsp:nvSpPr>
      <dsp:spPr>
        <a:xfrm>
          <a:off x="3800414" y="2686898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2816059"/>
            <a:satOff val="-7258"/>
            <a:lumOff val="-4902"/>
            <a:alphaOff val="0"/>
          </a:schemeClr>
        </a:solidFill>
        <a:ln w="12700" cap="flat" cmpd="sng" algn="ctr">
          <a:solidFill>
            <a:schemeClr val="accent5">
              <a:hueOff val="-2816059"/>
              <a:satOff val="-7258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F9087-B040-4B16-A0D6-325B62065051}">
      <dsp:nvSpPr>
        <dsp:cNvPr id="0" name=""/>
        <dsp:cNvSpPr/>
      </dsp:nvSpPr>
      <dsp:spPr>
        <a:xfrm rot="5400000">
          <a:off x="4397932" y="2284093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750A5-5C7A-4FAD-8CE9-47E776A9B116}">
      <dsp:nvSpPr>
        <dsp:cNvPr id="0" name=""/>
        <dsp:cNvSpPr/>
      </dsp:nvSpPr>
      <dsp:spPr>
        <a:xfrm>
          <a:off x="4113759" y="2850865"/>
          <a:ext cx="1188544" cy="1150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بررسی و تأیید ارزیابی‌های اولیه در کارگروه امور مدیریت عملکرد؛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4113759" y="2850865"/>
        <a:ext cx="1188544" cy="1150842"/>
      </dsp:txXfrm>
    </dsp:sp>
    <dsp:sp modelId="{A4B82C35-9954-440E-9271-14404773F477}">
      <dsp:nvSpPr>
        <dsp:cNvPr id="0" name=""/>
        <dsp:cNvSpPr/>
      </dsp:nvSpPr>
      <dsp:spPr>
        <a:xfrm>
          <a:off x="5144863" y="2395338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3942483"/>
            <a:satOff val="-10161"/>
            <a:lumOff val="-6863"/>
            <a:alphaOff val="0"/>
          </a:schemeClr>
        </a:solidFill>
        <a:ln w="12700" cap="flat" cmpd="sng" algn="ctr">
          <a:solidFill>
            <a:schemeClr val="accent5">
              <a:hueOff val="-3942483"/>
              <a:satOff val="-10161"/>
              <a:lumOff val="-6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E0638-B012-4AC5-87F8-0024E07E8545}">
      <dsp:nvSpPr>
        <dsp:cNvPr id="0" name=""/>
        <dsp:cNvSpPr/>
      </dsp:nvSpPr>
      <dsp:spPr>
        <a:xfrm rot="5400000">
          <a:off x="5742374" y="1959911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B2F0B-9E9E-4F4A-85CD-CA3F90FFBE33}">
      <dsp:nvSpPr>
        <dsp:cNvPr id="0" name=""/>
        <dsp:cNvSpPr/>
      </dsp:nvSpPr>
      <dsp:spPr>
        <a:xfrm>
          <a:off x="5450913" y="2519848"/>
          <a:ext cx="1188544" cy="1153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ارائه مستندات تکمیلی بر اساس ارزیابی اولیه توسط دستگاه؛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5450913" y="2519848"/>
        <a:ext cx="1188544" cy="1153400"/>
      </dsp:txXfrm>
    </dsp:sp>
    <dsp:sp modelId="{386F4B95-1C00-4EDE-8A82-61EB78E360B2}">
      <dsp:nvSpPr>
        <dsp:cNvPr id="0" name=""/>
        <dsp:cNvSpPr/>
      </dsp:nvSpPr>
      <dsp:spPr>
        <a:xfrm>
          <a:off x="6467316" y="2066956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87721-59FB-4DEF-AA96-F754F891CA04}">
      <dsp:nvSpPr>
        <dsp:cNvPr id="0" name=""/>
        <dsp:cNvSpPr/>
      </dsp:nvSpPr>
      <dsp:spPr>
        <a:xfrm rot="5400000">
          <a:off x="7086824" y="1648699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54BB0-1F0E-4072-A850-33D65B9E03DA}">
      <dsp:nvSpPr>
        <dsp:cNvPr id="0" name=""/>
        <dsp:cNvSpPr/>
      </dsp:nvSpPr>
      <dsp:spPr>
        <a:xfrm>
          <a:off x="6857093" y="2235669"/>
          <a:ext cx="1171383" cy="1615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بررسی مستندات تکمیلی و نهایی کردن نتایج ارزیابی در کمیته بررسی شاخص‌های اختصاصی دستگاه؛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6857093" y="2235669"/>
        <a:ext cx="1171383" cy="1615610"/>
      </dsp:txXfrm>
    </dsp:sp>
    <dsp:sp modelId="{65897D14-7B90-4490-BE7E-01927F00F1EC}">
      <dsp:nvSpPr>
        <dsp:cNvPr id="0" name=""/>
        <dsp:cNvSpPr/>
      </dsp:nvSpPr>
      <dsp:spPr>
        <a:xfrm>
          <a:off x="7811764" y="1753721"/>
          <a:ext cx="191214" cy="191216"/>
        </a:xfrm>
        <a:prstGeom prst="triangle">
          <a:avLst>
            <a:gd name="adj" fmla="val 100000"/>
          </a:avLst>
        </a:prstGeom>
        <a:solidFill>
          <a:schemeClr val="accent5">
            <a:hueOff val="-6195331"/>
            <a:satOff val="-15967"/>
            <a:lumOff val="-10785"/>
            <a:alphaOff val="0"/>
          </a:schemeClr>
        </a:solidFill>
        <a:ln w="12700" cap="flat" cmpd="sng" algn="ctr">
          <a:solidFill>
            <a:schemeClr val="accent5">
              <a:hueOff val="-6195331"/>
              <a:satOff val="-15967"/>
              <a:lumOff val="-107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94189-711A-4EFD-B484-092CB0C997C9}">
      <dsp:nvSpPr>
        <dsp:cNvPr id="0" name=""/>
        <dsp:cNvSpPr/>
      </dsp:nvSpPr>
      <dsp:spPr>
        <a:xfrm rot="5400000">
          <a:off x="8420278" y="1356633"/>
          <a:ext cx="530816" cy="127263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014CA-EB85-4117-8BC5-78C6E5AB11F2}">
      <dsp:nvSpPr>
        <dsp:cNvPr id="0" name=""/>
        <dsp:cNvSpPr/>
      </dsp:nvSpPr>
      <dsp:spPr>
        <a:xfrm>
          <a:off x="8115997" y="1876083"/>
          <a:ext cx="1188544" cy="105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Low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>
              <a:cs typeface="B Nazanin" panose="00000400000000000000" pitchFamily="2" charset="-78"/>
            </a:rPr>
            <a:t>بازبینی مستندات و تأیید نهایی نتایج.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8115997" y="1876083"/>
        <a:ext cx="1188544" cy="1056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B1A4DC28-2A35-4C62-BB55-C969FC34D71F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4C1D099-33C2-41B7-94A5-430A121F9A7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0858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1D099-33C2-41B7-94A5-430A121F9A73}" type="slidenum">
              <a:rPr lang="fa-IR" smtClean="0"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6175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C82891-09A5-4328-868B-11CEF4267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ED9FFA-6818-47F5-91B9-B7E318C1E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3607B7-6200-4C1E-8539-831DD10C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C50EEB-2120-4BC9-8483-A9885DF2C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04E60D-C3D3-45AA-A340-1267F564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4786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F91800-C70C-4EAD-B4F5-BA860E3E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1F16A57-3CAF-4827-857F-607437613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3ACF63-72D1-46A5-8495-82DEB12C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E773D99-481C-4269-BEBA-8EB641A6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9FD4FC-6549-45DA-8BA4-5025B479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35424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A52B41B-A637-4DB8-A82D-3434E4CC6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425938-E297-4D54-9627-E803AFDF1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0F19F4-28F4-4DA7-ACC9-15F25B2E5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834F6B-3641-4AA9-866C-FB52D94BD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D9A0110-47A0-4395-8D7D-6CDFE052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343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EA7EEB-4EE8-4931-AE74-26EE58852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5D3B5C-1537-4A95-A1A3-59AD801B0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22D0AA-D28C-49DD-BBDF-C4F927A6D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CFBDF15-BA5D-43F3-A745-53C54ADD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87362A-3147-487F-AB65-07C1E4F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265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A25833-15C6-43E1-9A1E-E880D142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65C4250-893F-4EFE-B48A-F28ABF33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3E9728-741D-447A-B4DC-2EECC0FC7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829E94-7A61-49D3-B67B-2413F799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B43FC5-93F8-47EE-9B29-05020936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29097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8FE6CB-5108-40C1-9256-DB0ED274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0C58AB9-B53C-402F-80BF-E5E44F11D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B2E0AD4-3F36-4A45-9ED4-579ADA1FD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D2CA9D8-B3DA-45E3-A2D9-19FA7A5C0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5B90B39-2762-4DCA-A5BB-2EFA5C07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1DE807A-FBC2-4A91-BB09-9521526F9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79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93C792-DDC3-4FC4-8E20-8B9813CE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E48105-A883-499C-A1D0-D00CA99B5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C62C4E-3481-4C74-B2D2-CB2AF18BF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315A52A-691B-47A0-8FFC-3C461B054D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829188E-CEF0-4986-BEB9-B5D5E0508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CD0A7A9-4743-45A7-A76D-C85649F4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7491F0A-64A2-4BD3-A518-C978C6A8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805CCB0-565F-4D8B-8116-66C4B4D9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502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C9EF02-7959-4750-9D99-BE9CDA08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5DEE640-779E-4392-84E9-01654F5D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8244AAD-9AB5-4F14-9EAD-2390F57B5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479FC5D-6C94-4CCE-8195-E2ED7213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34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202C0E6-CB2B-43E6-9C41-95879788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EA6423C-988C-4EB4-88CD-F98473525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E772EC7-D2E2-4730-8810-C22BA3B6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0567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5EB46D-5191-4C50-8362-03EDBA99B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68B3A2-B61B-4FE8-8849-6E5E1AC29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12EA784-40E4-405E-882E-8ABC459BB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7409620-628F-48CF-BDB6-7951B218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B259456-BB8A-4B30-A9F2-0F8CE659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469DCB-E36E-46A2-9789-230BAEE2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39782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605EB8-6A65-48F5-9D54-0031BB5B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5147E29-05ED-4F80-B59A-E5C62F114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D1E27AD-3C01-43ED-A44C-F8EA31A1F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F57B717-7EED-4E99-89D8-6248948EE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0D5CB64-C8DB-413E-9FC4-F29117F9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6CDEB8-CF40-4F5E-BF62-E03F694CD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271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C2D011D-FFDA-44B8-BF40-6BC05387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A8A443-89F6-469D-B326-523D0F37D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0906BB-5101-4C87-86FB-0DB16C101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E43FC-8525-476D-ACDD-2F52511FBDD5}" type="datetimeFigureOut">
              <a:rPr lang="fa-IR" smtClean="0"/>
              <a:t>30/07/1446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59D2833-29B5-49DD-8FB3-EEC39723E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CCF928-352C-4095-AAE1-7B0570582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0F4E0-E031-4F29-AC5B-6F2A1AD319A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261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png"/><Relationship Id="rId9" Type="http://schemas.microsoft.com/office/2007/relationships/diagramDrawing" Target="../diagrams/drawing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289C070-0A12-464C-8FA5-9E4C8F1AF0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AFDFF"/>
              </a:clrFrom>
              <a:clrTo>
                <a:srgbClr val="EAFDFF">
                  <a:alpha val="0"/>
                </a:srgbClr>
              </a:clrTo>
            </a:clrChange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2" t="22857" r="15476" b="22142"/>
          <a:stretch/>
        </p:blipFill>
        <p:spPr>
          <a:xfrm>
            <a:off x="5407202" y="315693"/>
            <a:ext cx="1369268" cy="1121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7CE4964-5FEF-45AD-86F2-4D75E86A44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DAAAC85-78B6-4CD2-92B5-30E459D96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1356BA0-0355-460C-8F11-0665C4997B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6B8888B-5ECB-4AC6-8E54-AF1CF61E10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736E9D-B27A-4978-8802-51A8AB6D26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4249" y="-5626311"/>
            <a:ext cx="6554665" cy="26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6579825-6A88-43EF-BF22-A38825BE4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0451" y="-7542372"/>
            <a:ext cx="2002263" cy="19160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4F9474C-B840-4451-AAF9-DEF2C2A9E31D}"/>
              </a:ext>
            </a:extLst>
          </p:cNvPr>
          <p:cNvSpPr txBox="1"/>
          <p:nvPr/>
        </p:nvSpPr>
        <p:spPr>
          <a:xfrm rot="16200000">
            <a:off x="3551225" y="-2503829"/>
            <a:ext cx="512071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5000" dirty="0">
                <a:ln w="13462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سال 1403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E31915C-F04D-475D-8CA6-7DCF8257CCCA}"/>
              </a:ext>
            </a:extLst>
          </p:cNvPr>
          <p:cNvSpPr/>
          <p:nvPr/>
        </p:nvSpPr>
        <p:spPr>
          <a:xfrm>
            <a:off x="1014762" y="1501426"/>
            <a:ext cx="102665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8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تشریح نظام </a:t>
            </a:r>
            <a:r>
              <a:rPr lang="fa-IR" sz="8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شاخص های نظام اداره و حکمرانی  در سال 1403-1404</a:t>
            </a:r>
            <a:endParaRPr lang="fa-IR" sz="8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grpSp>
        <p:nvGrpSpPr>
          <p:cNvPr id="15" name="Shape 99">
            <a:extLst>
              <a:ext uri="{FF2B5EF4-FFF2-40B4-BE49-F238E27FC236}">
                <a16:creationId xmlns="" xmlns:a16="http://schemas.microsoft.com/office/drawing/2014/main" id="{BCF37126-7D4C-4ADA-9EDD-3D5EB2CD5559}"/>
              </a:ext>
            </a:extLst>
          </p:cNvPr>
          <p:cNvGrpSpPr/>
          <p:nvPr/>
        </p:nvGrpSpPr>
        <p:grpSpPr>
          <a:xfrm>
            <a:off x="8028372" y="4153956"/>
            <a:ext cx="964540" cy="1011306"/>
            <a:chOff x="5961125" y="1623900"/>
            <a:chExt cx="427450" cy="448175"/>
          </a:xfrm>
        </p:grpSpPr>
        <p:sp>
          <p:nvSpPr>
            <p:cNvPr id="16" name="Shape 100">
              <a:extLst>
                <a:ext uri="{FF2B5EF4-FFF2-40B4-BE49-F238E27FC236}">
                  <a16:creationId xmlns="" xmlns:a16="http://schemas.microsoft.com/office/drawing/2014/main" id="{1EF56A91-7BFA-4772-8FB9-420EDF68B349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" name="Shape 101">
              <a:extLst>
                <a:ext uri="{FF2B5EF4-FFF2-40B4-BE49-F238E27FC236}">
                  <a16:creationId xmlns="" xmlns:a16="http://schemas.microsoft.com/office/drawing/2014/main" id="{475CEF4F-C818-4D65-9B2C-C620BDC55269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" name="Shape 102">
              <a:extLst>
                <a:ext uri="{FF2B5EF4-FFF2-40B4-BE49-F238E27FC236}">
                  <a16:creationId xmlns="" xmlns:a16="http://schemas.microsoft.com/office/drawing/2014/main" id="{4F8EB108-65BB-41CF-8F50-4368F4EC499D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" name="Shape 103">
              <a:extLst>
                <a:ext uri="{FF2B5EF4-FFF2-40B4-BE49-F238E27FC236}">
                  <a16:creationId xmlns="" xmlns:a16="http://schemas.microsoft.com/office/drawing/2014/main" id="{2037E075-045D-4ABA-9D8B-C4508F9C4B38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" name="Shape 104">
              <a:extLst>
                <a:ext uri="{FF2B5EF4-FFF2-40B4-BE49-F238E27FC236}">
                  <a16:creationId xmlns="" xmlns:a16="http://schemas.microsoft.com/office/drawing/2014/main" id="{0B42C757-CCDE-4918-91DD-E954BBCDEDF6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" name="Shape 105">
              <a:extLst>
                <a:ext uri="{FF2B5EF4-FFF2-40B4-BE49-F238E27FC236}">
                  <a16:creationId xmlns="" xmlns:a16="http://schemas.microsoft.com/office/drawing/2014/main" id="{DF9F01FE-6968-4257-ADA4-A3D6A3039BC3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" name="Shape 106">
              <a:extLst>
                <a:ext uri="{FF2B5EF4-FFF2-40B4-BE49-F238E27FC236}">
                  <a16:creationId xmlns="" xmlns:a16="http://schemas.microsoft.com/office/drawing/2014/main" id="{1B4F71D0-7FBF-42FF-A19C-B5913A3646C3}"/>
                </a:ext>
              </a:extLst>
            </p:cNvPr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rgbClr val="18637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02617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68100F83-DA9C-4EF7-A981-89849E28F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364" y="2457747"/>
            <a:ext cx="6002730" cy="16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/>
          <a:p>
            <a:pPr algn="just" rtl="1">
              <a:lnSpc>
                <a:spcPct val="200000"/>
              </a:lnSpc>
              <a:spcBef>
                <a:spcPts val="2400"/>
              </a:spcBef>
            </a:pP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رضاییان(1390)؛ </a:t>
            </a:r>
            <a:r>
              <a:rPr lang="fa-IR" dirty="0">
                <a:cs typeface="B Titr" pitchFamily="2" charset="-78"/>
              </a:rPr>
              <a:t>مدیریت عملکرد یک </a:t>
            </a: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رویکرد/ نظام/ فرایند/ روش/ رویه/ راه /وسیله</a:t>
            </a:r>
            <a:r>
              <a:rPr lang="fa-IR" dirty="0">
                <a:cs typeface="B Titr" pitchFamily="2" charset="-78"/>
              </a:rPr>
              <a:t> است. لحاظ کردن هر کدام از مفاهیم مذکور در تعریف مدیریت عملکرد، بیانگر جهت گیری کاربرد آن می باشد.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401080B-FF90-472D-964D-A861B65A5CED}"/>
              </a:ext>
            </a:extLst>
          </p:cNvPr>
          <p:cNvSpPr/>
          <p:nvPr/>
        </p:nvSpPr>
        <p:spPr>
          <a:xfrm>
            <a:off x="4153030" y="822572"/>
            <a:ext cx="5614357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مدیریت عملکرد 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management</a:t>
            </a: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6591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E0F4B96-7A0E-4CC8-B3A6-B5B98C758265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981" y="1921396"/>
            <a:ext cx="7056784" cy="343536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A6E644A-D474-481C-B425-9BB83A48A3FE}"/>
              </a:ext>
            </a:extLst>
          </p:cNvPr>
          <p:cNvSpPr/>
          <p:nvPr/>
        </p:nvSpPr>
        <p:spPr>
          <a:xfrm>
            <a:off x="4153030" y="822572"/>
            <a:ext cx="5614357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مدیریت عملکرد 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management</a:t>
            </a: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6855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8595961-B2D7-41CD-A81A-0557D77D68F0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654" y="1367337"/>
            <a:ext cx="8290011" cy="466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4153030" y="822572"/>
            <a:ext cx="5614357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مدیریت عملکرد 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management</a:t>
            </a: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7141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5472010" y="1194047"/>
            <a:ext cx="3890810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مدل های تعالی و مدیریت عملکرد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9BDF92-AD63-4621-9E7A-571542A02265}"/>
              </a:ext>
            </a:extLst>
          </p:cNvPr>
          <p:cNvSpPr txBox="1"/>
          <p:nvPr/>
        </p:nvSpPr>
        <p:spPr>
          <a:xfrm>
            <a:off x="2833688" y="2609850"/>
            <a:ext cx="6067424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Mitra" panose="00000400000000000000" pitchFamily="2" charset="-78"/>
              </a:rPr>
              <a:t>مدیریت بر مبنای هدف (</a:t>
            </a:r>
            <a:r>
              <a:rPr lang="en-US" sz="2800" b="1" dirty="0">
                <a:cs typeface="B Mitra" panose="00000400000000000000" pitchFamily="2" charset="-78"/>
              </a:rPr>
              <a:t>(MBO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Mitra" panose="00000400000000000000" pitchFamily="2" charset="-78"/>
              </a:rPr>
              <a:t>مدل مالکولم بالدریج</a:t>
            </a:r>
            <a:endParaRPr lang="en-US" sz="2800" b="1" dirty="0">
              <a:cs typeface="B Mitra" panose="00000400000000000000" pitchFamily="2" charset="-78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Mitra" panose="00000400000000000000" pitchFamily="2" charset="-78"/>
              </a:rPr>
              <a:t>مدل تعالی بنیاد مدیریت اروپا (</a:t>
            </a:r>
            <a:r>
              <a:rPr lang="en-US" sz="2800" b="1" dirty="0">
                <a:cs typeface="B Mitra" panose="00000400000000000000" pitchFamily="2" charset="-78"/>
              </a:rPr>
              <a:t>(EFQM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Mitra" panose="00000400000000000000" pitchFamily="2" charset="-78"/>
              </a:rPr>
              <a:t>دمینگ (</a:t>
            </a:r>
            <a:r>
              <a:rPr lang="en-US" sz="2800" b="1" dirty="0">
                <a:cs typeface="B Mitra" panose="00000400000000000000" pitchFamily="2" charset="-78"/>
              </a:rPr>
              <a:t>(PDCA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94582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6490859" y="860672"/>
            <a:ext cx="2481770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کارت امتیازی متوازن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1B3251D-C65E-4A60-85DC-A150B76E3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39" y="1620777"/>
            <a:ext cx="6896100" cy="387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26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7715125" y="813047"/>
            <a:ext cx="1500091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مدل 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EFQM</a:t>
            </a:r>
            <a:endParaRPr lang="fa-IR" sz="2400" b="1" dirty="0">
              <a:solidFill>
                <a:srgbClr val="0070C0"/>
              </a:solidFill>
              <a:latin typeface="Calibri" pitchFamily="34" charset="0"/>
              <a:cs typeface="B Titr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5611C5F-3DCB-44E3-BDB1-C0B57DC5A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11" y="1951098"/>
            <a:ext cx="6531173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63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7245128" y="813047"/>
            <a:ext cx="2440091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مدل دمینگ (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(PDCA</a:t>
            </a:r>
            <a:endParaRPr lang="fa-IR" sz="2400" b="1" dirty="0">
              <a:solidFill>
                <a:srgbClr val="0070C0"/>
              </a:solidFill>
              <a:latin typeface="Calibri" pitchFamily="34" charset="0"/>
              <a:cs typeface="B Titr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2E9D4A6-8802-42FE-8C71-F7413B3A7F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52" y="1453561"/>
            <a:ext cx="6605050" cy="378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99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4" name="Rounded Rectangle 182">
            <a:extLst>
              <a:ext uri="{FF2B5EF4-FFF2-40B4-BE49-F238E27FC236}">
                <a16:creationId xmlns="" xmlns:a16="http://schemas.microsoft.com/office/drawing/2014/main" id="{71AC2D2E-72C6-42DA-9614-6A2E32D58F74}"/>
              </a:ext>
            </a:extLst>
          </p:cNvPr>
          <p:cNvSpPr/>
          <p:nvPr/>
        </p:nvSpPr>
        <p:spPr>
          <a:xfrm>
            <a:off x="1444757" y="654050"/>
            <a:ext cx="8778875" cy="5113338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1100" dirty="0">
                <a:solidFill>
                  <a:prstClr val="white"/>
                </a:solidFill>
                <a:ea typeface="Calibri"/>
              </a:rPr>
              <a:t> </a:t>
            </a:r>
          </a:p>
        </p:txBody>
      </p:sp>
      <p:sp>
        <p:nvSpPr>
          <p:cNvPr id="15" name="Rounded Rectangle 133">
            <a:extLst>
              <a:ext uri="{FF2B5EF4-FFF2-40B4-BE49-F238E27FC236}">
                <a16:creationId xmlns="" xmlns:a16="http://schemas.microsoft.com/office/drawing/2014/main" id="{EAE349B0-04A3-4B34-AAFB-18132B6A4D0C}"/>
              </a:ext>
            </a:extLst>
          </p:cNvPr>
          <p:cNvSpPr/>
          <p:nvPr/>
        </p:nvSpPr>
        <p:spPr>
          <a:xfrm>
            <a:off x="1773370" y="1033463"/>
            <a:ext cx="2366962" cy="3409950"/>
          </a:xfrm>
          <a:prstGeom prst="roundRect">
            <a:avLst/>
          </a:prstGeom>
          <a:solidFill>
            <a:sysClr val="window" lastClr="FFFFFF"/>
          </a:solidFill>
          <a:ln w="952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1" anchor="ctr"/>
          <a:lstStyle/>
          <a:p>
            <a:pPr>
              <a:defRPr/>
            </a:pPr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Rounded Rectangle 129">
            <a:extLst>
              <a:ext uri="{FF2B5EF4-FFF2-40B4-BE49-F238E27FC236}">
                <a16:creationId xmlns="" xmlns:a16="http://schemas.microsoft.com/office/drawing/2014/main" id="{BA4D1EF7-FAA8-4B78-868D-1A00764C0CC8}"/>
              </a:ext>
            </a:extLst>
          </p:cNvPr>
          <p:cNvSpPr/>
          <p:nvPr/>
        </p:nvSpPr>
        <p:spPr>
          <a:xfrm>
            <a:off x="4505457" y="1117600"/>
            <a:ext cx="2654300" cy="33528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ounded Rectangle 127">
            <a:extLst>
              <a:ext uri="{FF2B5EF4-FFF2-40B4-BE49-F238E27FC236}">
                <a16:creationId xmlns="" xmlns:a16="http://schemas.microsoft.com/office/drawing/2014/main" id="{444919C1-C46B-40CD-8B10-A77C0D7AA059}"/>
              </a:ext>
            </a:extLst>
          </p:cNvPr>
          <p:cNvSpPr/>
          <p:nvPr/>
        </p:nvSpPr>
        <p:spPr>
          <a:xfrm>
            <a:off x="7448682" y="1111250"/>
            <a:ext cx="2643188" cy="33528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27">
            <a:extLst>
              <a:ext uri="{FF2B5EF4-FFF2-40B4-BE49-F238E27FC236}">
                <a16:creationId xmlns="" xmlns:a16="http://schemas.microsoft.com/office/drawing/2014/main" id="{060626DA-C57A-4F7A-BFEE-1FBF202FA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757" y="787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20" name="Rectangle 38">
            <a:extLst>
              <a:ext uri="{FF2B5EF4-FFF2-40B4-BE49-F238E27FC236}">
                <a16:creationId xmlns="" xmlns:a16="http://schemas.microsoft.com/office/drawing/2014/main" id="{7A7F533B-0BBE-481A-9708-E4C467CC1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757" y="787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58CB4B3-AA7E-41FA-81B1-BE8C642ED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6570" y="1303338"/>
            <a:ext cx="1287462" cy="909637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fa-IR" altLang="fa-IR" sz="12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rPr>
              <a:t>ورودی­ها</a:t>
            </a:r>
            <a:r>
              <a:rPr lang="fa-IR" altLang="fa-IR" sz="7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endParaRPr lang="en-US" altLang="fa-IR" sz="1100">
              <a:solidFill>
                <a:srgbClr val="000000"/>
              </a:solidFill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ts val="1200"/>
              </a:lnSpc>
              <a:spcAft>
                <a:spcPts val="1000"/>
              </a:spcAft>
            </a:pPr>
            <a:r>
              <a:rPr lang="en-US" altLang="fa-IR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50BD2EFF-8A11-499A-AA87-6342E69DFCD7}"/>
              </a:ext>
            </a:extLst>
          </p:cNvPr>
          <p:cNvGrpSpPr>
            <a:grpSpLocks/>
          </p:cNvGrpSpPr>
          <p:nvPr/>
        </p:nvGrpSpPr>
        <p:grpSpPr bwMode="auto">
          <a:xfrm>
            <a:off x="5127757" y="1282700"/>
            <a:ext cx="4265613" cy="903288"/>
            <a:chOff x="0" y="-13694"/>
            <a:chExt cx="3209925" cy="642344"/>
          </a:xfrm>
        </p:grpSpPr>
        <p:sp>
          <p:nvSpPr>
            <p:cNvPr id="23" name="Rectangle 101">
              <a:extLst>
                <a:ext uri="{FF2B5EF4-FFF2-40B4-BE49-F238E27FC236}">
                  <a16:creationId xmlns="" xmlns:a16="http://schemas.microsoft.com/office/drawing/2014/main" id="{73694542-5712-4F39-B2A5-05402539E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13694"/>
              <a:ext cx="838200" cy="628650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endParaRPr lang="en-US" altLang="fa-IR" sz="14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fa-IR" altLang="fa-IR" sz="1200" b="1">
                  <a:solidFill>
                    <a:srgbClr val="000000"/>
                  </a:solidFill>
                  <a:ea typeface="Calibri" panose="020F0502020204030204" pitchFamily="34" charset="0"/>
                  <a:cs typeface="B Titr" panose="00000700000000000000" pitchFamily="2" charset="-78"/>
                </a:rPr>
                <a:t>خروجی­ها</a:t>
              </a:r>
              <a:endParaRPr lang="en-US" altLang="fa-IR" sz="14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algn="ctr" eaLnBrk="1" hangingPunct="1">
                <a:lnSpc>
                  <a:spcPts val="1200"/>
                </a:lnSpc>
                <a:spcAft>
                  <a:spcPts val="1000"/>
                </a:spcAft>
              </a:pPr>
              <a:r>
                <a:rPr lang="en-US" altLang="fa-IR" sz="140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Output</a:t>
              </a: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en-US" altLang="fa-IR" sz="1100">
                  <a:solidFill>
                    <a:srgbClr val="000000"/>
                  </a:solidFill>
                </a:rPr>
                <a:t> </a:t>
              </a:r>
            </a:p>
          </p:txBody>
        </p:sp>
        <p:sp>
          <p:nvSpPr>
            <p:cNvPr id="24" name="Rectangle 110">
              <a:extLst>
                <a:ext uri="{FF2B5EF4-FFF2-40B4-BE49-F238E27FC236}">
                  <a16:creationId xmlns="" xmlns:a16="http://schemas.microsoft.com/office/drawing/2014/main" id="{9382F7D4-5072-40A9-BA12-A558B1DE1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731" y="-9526"/>
              <a:ext cx="838200" cy="628650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endParaRPr lang="en-US" altLang="fa-IR" sz="14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fa-IR" altLang="fa-IR" sz="1200" b="1">
                  <a:solidFill>
                    <a:srgbClr val="000000"/>
                  </a:solidFill>
                  <a:ea typeface="Calibri" panose="020F0502020204030204" pitchFamily="34" charset="0"/>
                  <a:cs typeface="B Titr" panose="00000700000000000000" pitchFamily="2" charset="-78"/>
                </a:rPr>
                <a:t>پیامدها</a:t>
              </a:r>
              <a:endParaRPr lang="en-US" altLang="fa-IR" sz="1400">
                <a:solidFill>
                  <a:srgbClr val="000000"/>
                </a:solidFill>
              </a:endParaRPr>
            </a:p>
            <a:p>
              <a:pPr algn="ctr" eaLnBrk="1" hangingPunct="1">
                <a:lnSpc>
                  <a:spcPts val="1200"/>
                </a:lnSpc>
                <a:spcAft>
                  <a:spcPts val="1000"/>
                </a:spcAft>
              </a:pPr>
              <a:r>
                <a:rPr lang="en-US" altLang="fa-IR" sz="1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Outcome</a:t>
              </a: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en-US" altLang="fa-IR" sz="1100">
                  <a:solidFill>
                    <a:srgbClr val="000000"/>
                  </a:solidFill>
                </a:rPr>
                <a:t> </a:t>
              </a:r>
            </a:p>
          </p:txBody>
        </p:sp>
        <p:sp>
          <p:nvSpPr>
            <p:cNvPr id="25" name="Rectangle 111">
              <a:extLst>
                <a:ext uri="{FF2B5EF4-FFF2-40B4-BE49-F238E27FC236}">
                  <a16:creationId xmlns="" xmlns:a16="http://schemas.microsoft.com/office/drawing/2014/main" id="{B2F933FF-86AE-40E0-B396-6B1B4F48B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725" y="0"/>
              <a:ext cx="838200" cy="628650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endParaRPr lang="en-US" altLang="fa-IR" sz="14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fa-IR" altLang="fa-IR" sz="1200" b="1">
                  <a:solidFill>
                    <a:srgbClr val="000000"/>
                  </a:solidFill>
                  <a:ea typeface="Calibri" panose="020F0502020204030204" pitchFamily="34" charset="0"/>
                  <a:cs typeface="B Titr" panose="00000700000000000000" pitchFamily="2" charset="-78"/>
                </a:rPr>
                <a:t>اثر</a:t>
              </a:r>
              <a:endParaRPr lang="en-US" altLang="fa-IR" sz="14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algn="ctr" eaLnBrk="1" hangingPunct="1">
                <a:lnSpc>
                  <a:spcPts val="1200"/>
                </a:lnSpc>
                <a:spcAft>
                  <a:spcPts val="1000"/>
                </a:spcAft>
              </a:pPr>
              <a:r>
                <a:rPr lang="en-US" altLang="fa-IR" sz="140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Impact</a:t>
              </a:r>
            </a:p>
            <a:p>
              <a:pPr algn="ctr"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en-US" altLang="fa-IR" sz="1100">
                  <a:solidFill>
                    <a:srgbClr val="000000"/>
                  </a:solidFill>
                </a:rPr>
                <a:t> </a:t>
              </a:r>
            </a:p>
          </p:txBody>
        </p:sp>
        <p:sp>
          <p:nvSpPr>
            <p:cNvPr id="26" name="Right Arrow 112">
              <a:extLst>
                <a:ext uri="{FF2B5EF4-FFF2-40B4-BE49-F238E27FC236}">
                  <a16:creationId xmlns="" xmlns:a16="http://schemas.microsoft.com/office/drawing/2014/main" id="{C8365F0D-B463-4D27-AF2A-9C96D131F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238125"/>
              <a:ext cx="219075" cy="152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fa-IR">
                <a:solidFill>
                  <a:srgbClr val="000000"/>
                </a:solidFill>
              </a:endParaRPr>
            </a:p>
          </p:txBody>
        </p:sp>
        <p:sp>
          <p:nvSpPr>
            <p:cNvPr id="27" name="Right Arrow 113">
              <a:extLst>
                <a:ext uri="{FF2B5EF4-FFF2-40B4-BE49-F238E27FC236}">
                  <a16:creationId xmlns="" xmlns:a16="http://schemas.microsoft.com/office/drawing/2014/main" id="{05FBAE95-A779-4079-81E6-6B76F5A97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500" y="228600"/>
              <a:ext cx="219075" cy="152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fa-IR">
                <a:solidFill>
                  <a:srgbClr val="000000"/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A0DAB788-168E-43B7-BEB8-BC51E437D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0895" y="1303338"/>
            <a:ext cx="1301750" cy="909637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endParaRPr lang="en-US" altLang="fa-IR" sz="1200" b="1">
              <a:solidFill>
                <a:srgbClr val="000000"/>
              </a:solidFill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fa-IR" altLang="fa-IR" sz="1100" b="1">
                <a:solidFill>
                  <a:srgbClr val="000000"/>
                </a:solidFill>
                <a:ea typeface="Calibri" panose="020F0502020204030204" pitchFamily="34" charset="0"/>
                <a:cs typeface="B Titr" panose="00000700000000000000" pitchFamily="2" charset="-78"/>
              </a:rPr>
              <a:t>فرایندها/فعالیت­ها</a:t>
            </a:r>
            <a:endParaRPr lang="en-US" altLang="fa-IR" sz="1100" b="1">
              <a:solidFill>
                <a:srgbClr val="000000"/>
              </a:solidFill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ts val="1200"/>
              </a:lnSpc>
              <a:spcAft>
                <a:spcPts val="1000"/>
              </a:spcAft>
            </a:pPr>
            <a:r>
              <a:rPr lang="en-US" altLang="fa-IR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Throughput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en-US" altLang="fa-IR" sz="110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29" name="Right Arrow 115">
            <a:extLst>
              <a:ext uri="{FF2B5EF4-FFF2-40B4-BE49-F238E27FC236}">
                <a16:creationId xmlns="" xmlns:a16="http://schemas.microsoft.com/office/drawing/2014/main" id="{70D350A6-0E4B-4CFB-9680-19D028C55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970" y="1636713"/>
            <a:ext cx="268287" cy="201612"/>
          </a:xfrm>
          <a:prstGeom prst="rightArrow">
            <a:avLst>
              <a:gd name="adj1" fmla="val 50000"/>
              <a:gd name="adj2" fmla="val 49846"/>
            </a:avLst>
          </a:prstGeom>
          <a:solidFill>
            <a:srgbClr val="FFFFFF"/>
          </a:solidFill>
          <a:ln w="317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30" name="Right Arrow 117">
            <a:extLst>
              <a:ext uri="{FF2B5EF4-FFF2-40B4-BE49-F238E27FC236}">
                <a16:creationId xmlns="" xmlns:a16="http://schemas.microsoft.com/office/drawing/2014/main" id="{E47BB6F7-E7E3-40F0-9CA4-BD0EB679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507" y="1651000"/>
            <a:ext cx="238125" cy="201613"/>
          </a:xfrm>
          <a:prstGeom prst="rightArrow">
            <a:avLst>
              <a:gd name="adj1" fmla="val 50000"/>
              <a:gd name="adj2" fmla="val 50005"/>
            </a:avLst>
          </a:prstGeom>
          <a:solidFill>
            <a:srgbClr val="FFFFFF"/>
          </a:solidFill>
          <a:ln w="317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="" xmlns:a16="http://schemas.microsoft.com/office/drawing/2014/main" id="{BF6F9473-BD73-4E5B-A103-3AECD9A17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4582" y="2436813"/>
            <a:ext cx="2232025" cy="1871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/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شاخص های: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سیاستهای ابلاغی</a:t>
            </a:r>
            <a:r>
              <a:rPr lang="en-US" altLang="fa-IR" sz="1200"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  <a:endParaRPr lang="fa-IR" altLang="fa-IR" sz="1200"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چشم انداز بیست ساله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برنامه های توسعه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اقتصاد مقاومتی</a:t>
            </a:r>
            <a:endParaRPr lang="en-US" altLang="fa-IR" sz="1200" b="1"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32" name="Text Box 2">
            <a:extLst>
              <a:ext uri="{FF2B5EF4-FFF2-40B4-BE49-F238E27FC236}">
                <a16:creationId xmlns="" xmlns:a16="http://schemas.microsoft.com/office/drawing/2014/main" id="{6260F1D8-C98E-41D5-82A9-09D283BD0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8182" y="2454275"/>
            <a:ext cx="2154238" cy="1873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/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شاخص های: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احکام برنامه های توسعه</a:t>
            </a:r>
            <a:endParaRPr lang="fa-IR" altLang="fa-IR" sz="1100"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اهداف وزرا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مصوبات مجلس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اهداف اقتصاد مقاومتی</a:t>
            </a:r>
            <a:endParaRPr lang="en-US" altLang="fa-IR" sz="1200" b="1"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fa-IR" altLang="fa-IR" sz="1100">
                <a:solidFill>
                  <a:srgbClr val="000000"/>
                </a:solidFill>
              </a:rPr>
              <a:t>.</a:t>
            </a:r>
            <a:endParaRPr lang="en-US" altLang="fa-IR" sz="1100">
              <a:solidFill>
                <a:srgbClr val="000000"/>
              </a:solidFill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="" xmlns:a16="http://schemas.microsoft.com/office/drawing/2014/main" id="{21E7B385-D06D-43C7-8D98-68EC5397D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020" y="2433638"/>
            <a:ext cx="1871662" cy="1871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/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شاخص های: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پروژه های اجرایی</a:t>
            </a:r>
            <a:endParaRPr lang="fa-IR" altLang="fa-IR" sz="1100"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فعالیت های اجرایی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منابع ورودی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a-IR" altLang="fa-IR" sz="1200" b="1">
                <a:ea typeface="Calibri" panose="020F0502020204030204" pitchFamily="34" charset="0"/>
                <a:cs typeface="B Titr" panose="00000700000000000000" pitchFamily="2" charset="-78"/>
              </a:rPr>
              <a:t>اهداف کارکنان</a:t>
            </a:r>
            <a:endParaRPr lang="en-US" altLang="fa-IR" sz="1200" b="1"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fa-IR" altLang="fa-IR" sz="1100">
                <a:solidFill>
                  <a:srgbClr val="000000"/>
                </a:solidFill>
              </a:rPr>
              <a:t>.</a:t>
            </a:r>
            <a:endParaRPr lang="en-US" altLang="fa-IR" sz="1100">
              <a:solidFill>
                <a:srgbClr val="00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10B97E8-B307-49FB-B698-6AFB4D6D9A30}"/>
              </a:ext>
            </a:extLst>
          </p:cNvPr>
          <p:cNvSpPr txBox="1"/>
          <p:nvPr/>
        </p:nvSpPr>
        <p:spPr>
          <a:xfrm>
            <a:off x="8382132" y="987425"/>
            <a:ext cx="722313" cy="2476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برنامه ریزی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D34875B1-D1C7-44C5-B9DD-8F2563422899}"/>
              </a:ext>
            </a:extLst>
          </p:cNvPr>
          <p:cNvSpPr txBox="1"/>
          <p:nvPr/>
        </p:nvSpPr>
        <p:spPr>
          <a:xfrm>
            <a:off x="9836767" y="2638663"/>
            <a:ext cx="510683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اقدام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AB6D158-61B4-4F5F-A3F3-2726B1237558}"/>
              </a:ext>
            </a:extLst>
          </p:cNvPr>
          <p:cNvSpPr txBox="1"/>
          <p:nvPr/>
        </p:nvSpPr>
        <p:spPr>
          <a:xfrm>
            <a:off x="8464682" y="4351338"/>
            <a:ext cx="568325" cy="2460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ارزیابی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73EBAF-0329-4973-B7C8-84FC841ECB69}"/>
              </a:ext>
            </a:extLst>
          </p:cNvPr>
          <p:cNvSpPr txBox="1"/>
          <p:nvPr/>
        </p:nvSpPr>
        <p:spPr>
          <a:xfrm>
            <a:off x="7164519" y="3007995"/>
            <a:ext cx="568027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162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بهبود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37D8C9A4-F20A-4D79-A53D-FC3359BB283D}"/>
              </a:ext>
            </a:extLst>
          </p:cNvPr>
          <p:cNvCxnSpPr/>
          <p:nvPr/>
        </p:nvCxnSpPr>
        <p:spPr>
          <a:xfrm>
            <a:off x="9264782" y="1117600"/>
            <a:ext cx="441325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C284B1E4-089F-4A23-B7E2-B0F84F599666}"/>
              </a:ext>
            </a:extLst>
          </p:cNvPr>
          <p:cNvCxnSpPr/>
          <p:nvPr/>
        </p:nvCxnSpPr>
        <p:spPr>
          <a:xfrm>
            <a:off x="7751895" y="1123950"/>
            <a:ext cx="441325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4E8979E5-A014-427A-8BCF-103EEBD8F958}"/>
              </a:ext>
            </a:extLst>
          </p:cNvPr>
          <p:cNvCxnSpPr/>
          <p:nvPr/>
        </p:nvCxnSpPr>
        <p:spPr>
          <a:xfrm flipH="1">
            <a:off x="10091870" y="3200400"/>
            <a:ext cx="0" cy="76517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="" xmlns:a16="http://schemas.microsoft.com/office/drawing/2014/main" id="{058D15D5-306E-4659-A21B-3D3B9DCB6F6F}"/>
              </a:ext>
            </a:extLst>
          </p:cNvPr>
          <p:cNvCxnSpPr/>
          <p:nvPr/>
        </p:nvCxnSpPr>
        <p:spPr>
          <a:xfrm flipH="1">
            <a:off x="10091870" y="1612900"/>
            <a:ext cx="0" cy="75406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FBCA2551-3541-4CB6-A0AB-FD8E44D09C8B}"/>
              </a:ext>
            </a:extLst>
          </p:cNvPr>
          <p:cNvCxnSpPr/>
          <p:nvPr/>
        </p:nvCxnSpPr>
        <p:spPr>
          <a:xfrm flipH="1" flipV="1">
            <a:off x="7797932" y="4464050"/>
            <a:ext cx="639763" cy="63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83F619ED-4CA7-4B43-8A3D-66DABBEF1F02}"/>
              </a:ext>
            </a:extLst>
          </p:cNvPr>
          <p:cNvCxnSpPr/>
          <p:nvPr/>
        </p:nvCxnSpPr>
        <p:spPr>
          <a:xfrm flipH="1">
            <a:off x="9104445" y="4456113"/>
            <a:ext cx="642937" cy="1428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02C77D5A-E42A-42FF-87FA-5D7F2738C5B8}"/>
              </a:ext>
            </a:extLst>
          </p:cNvPr>
          <p:cNvCxnSpPr/>
          <p:nvPr/>
        </p:nvCxnSpPr>
        <p:spPr>
          <a:xfrm flipH="1" flipV="1">
            <a:off x="7464557" y="3743325"/>
            <a:ext cx="9525" cy="44608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DA9E55F2-59F2-481D-8ECF-E4F9A91538DB}"/>
              </a:ext>
            </a:extLst>
          </p:cNvPr>
          <p:cNvCxnSpPr/>
          <p:nvPr/>
        </p:nvCxnSpPr>
        <p:spPr>
          <a:xfrm flipV="1">
            <a:off x="7448682" y="2157413"/>
            <a:ext cx="0" cy="63658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E50A1B1B-B017-4D12-A9BF-FCAF6BC212B1}"/>
              </a:ext>
            </a:extLst>
          </p:cNvPr>
          <p:cNvSpPr txBox="1"/>
          <p:nvPr/>
        </p:nvSpPr>
        <p:spPr>
          <a:xfrm>
            <a:off x="5502407" y="1004888"/>
            <a:ext cx="722313" cy="2460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برنامه ریزی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B07583D9-FDA6-460A-AD8E-5661E2BA8C35}"/>
              </a:ext>
            </a:extLst>
          </p:cNvPr>
          <p:cNvSpPr txBox="1"/>
          <p:nvPr/>
        </p:nvSpPr>
        <p:spPr>
          <a:xfrm>
            <a:off x="6872469" y="2868252"/>
            <a:ext cx="510683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اقدام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1EE444AB-5825-424D-8429-1DBC5A97FE32}"/>
              </a:ext>
            </a:extLst>
          </p:cNvPr>
          <p:cNvSpPr txBox="1"/>
          <p:nvPr/>
        </p:nvSpPr>
        <p:spPr>
          <a:xfrm>
            <a:off x="5400807" y="4368800"/>
            <a:ext cx="566738" cy="246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ارزیابی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835AA5C-7EEC-4AAA-A1D2-3DFDA284FD28}"/>
              </a:ext>
            </a:extLst>
          </p:cNvPr>
          <p:cNvSpPr txBox="1"/>
          <p:nvPr/>
        </p:nvSpPr>
        <p:spPr>
          <a:xfrm>
            <a:off x="4201360" y="2954644"/>
            <a:ext cx="568027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162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بهبود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5E29DCEF-FCE9-4476-8CAC-47F8C79ECF0A}"/>
              </a:ext>
            </a:extLst>
          </p:cNvPr>
          <p:cNvCxnSpPr/>
          <p:nvPr/>
        </p:nvCxnSpPr>
        <p:spPr>
          <a:xfrm>
            <a:off x="6342195" y="1123950"/>
            <a:ext cx="442912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="" xmlns:a16="http://schemas.microsoft.com/office/drawing/2014/main" id="{7BA612A9-93AF-46A6-96F0-BA33324FD1F1}"/>
              </a:ext>
            </a:extLst>
          </p:cNvPr>
          <p:cNvCxnSpPr/>
          <p:nvPr/>
        </p:nvCxnSpPr>
        <p:spPr>
          <a:xfrm>
            <a:off x="4894395" y="1127125"/>
            <a:ext cx="442912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="" xmlns:a16="http://schemas.microsoft.com/office/drawing/2014/main" id="{3E462299-2F21-4E2C-8F3D-2E5491012E7A}"/>
              </a:ext>
            </a:extLst>
          </p:cNvPr>
          <p:cNvCxnSpPr/>
          <p:nvPr/>
        </p:nvCxnSpPr>
        <p:spPr>
          <a:xfrm>
            <a:off x="7164520" y="3714750"/>
            <a:ext cx="0" cy="36036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="" xmlns:a16="http://schemas.microsoft.com/office/drawing/2014/main" id="{76D83F40-D88D-4F44-97B0-FF3B6D68BF0F}"/>
              </a:ext>
            </a:extLst>
          </p:cNvPr>
          <p:cNvCxnSpPr/>
          <p:nvPr/>
        </p:nvCxnSpPr>
        <p:spPr>
          <a:xfrm>
            <a:off x="7143882" y="2185988"/>
            <a:ext cx="15875" cy="45243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4A352E7B-EA6D-41DE-AF21-964E6F0A3550}"/>
              </a:ext>
            </a:extLst>
          </p:cNvPr>
          <p:cNvCxnSpPr/>
          <p:nvPr/>
        </p:nvCxnSpPr>
        <p:spPr>
          <a:xfrm flipH="1" flipV="1">
            <a:off x="4861057" y="4475163"/>
            <a:ext cx="442913" cy="63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0203AB3F-45E5-438D-8DDB-7D7B4C3DC715}"/>
              </a:ext>
            </a:extLst>
          </p:cNvPr>
          <p:cNvCxnSpPr/>
          <p:nvPr/>
        </p:nvCxnSpPr>
        <p:spPr>
          <a:xfrm flipH="1" flipV="1">
            <a:off x="6312032" y="4467225"/>
            <a:ext cx="442913" cy="63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="" xmlns:a16="http://schemas.microsoft.com/office/drawing/2014/main" id="{87EDB147-6AE7-4F45-BF32-811ACF4C70D2}"/>
              </a:ext>
            </a:extLst>
          </p:cNvPr>
          <p:cNvCxnSpPr/>
          <p:nvPr/>
        </p:nvCxnSpPr>
        <p:spPr>
          <a:xfrm flipV="1">
            <a:off x="4505457" y="2201863"/>
            <a:ext cx="0" cy="53657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="" xmlns:a16="http://schemas.microsoft.com/office/drawing/2014/main" id="{1BD46DAC-6302-48F7-9D90-B6665E11AC04}"/>
              </a:ext>
            </a:extLst>
          </p:cNvPr>
          <p:cNvCxnSpPr/>
          <p:nvPr/>
        </p:nvCxnSpPr>
        <p:spPr>
          <a:xfrm flipV="1">
            <a:off x="4505457" y="3743325"/>
            <a:ext cx="0" cy="42386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73C3F570-8BE6-41C0-8C74-35164BF515C6}"/>
              </a:ext>
            </a:extLst>
          </p:cNvPr>
          <p:cNvSpPr txBox="1"/>
          <p:nvPr/>
        </p:nvSpPr>
        <p:spPr>
          <a:xfrm>
            <a:off x="2695707" y="4327525"/>
            <a:ext cx="568325" cy="246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ارزیابی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6F2B1642-9BCC-4496-B040-6C42B9FA22D8}"/>
              </a:ext>
            </a:extLst>
          </p:cNvPr>
          <p:cNvSpPr txBox="1"/>
          <p:nvPr/>
        </p:nvSpPr>
        <p:spPr>
          <a:xfrm>
            <a:off x="1472499" y="2814712"/>
            <a:ext cx="568027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162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بهبود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DB7B3E94-2BC8-4E6D-975B-D08B326BCD7B}"/>
              </a:ext>
            </a:extLst>
          </p:cNvPr>
          <p:cNvSpPr txBox="1"/>
          <p:nvPr/>
        </p:nvSpPr>
        <p:spPr>
          <a:xfrm>
            <a:off x="3848133" y="2884884"/>
            <a:ext cx="510683" cy="2462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اقدام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62B95019-730E-446F-B7E7-943F038FFE2E}"/>
              </a:ext>
            </a:extLst>
          </p:cNvPr>
          <p:cNvSpPr txBox="1"/>
          <p:nvPr/>
        </p:nvSpPr>
        <p:spPr>
          <a:xfrm>
            <a:off x="2621095" y="911225"/>
            <a:ext cx="722312" cy="2460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a-IR" altLang="fa-IR" sz="1000">
                <a:solidFill>
                  <a:srgbClr val="000000"/>
                </a:solidFill>
              </a:rPr>
              <a:t>برنامه ریزی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="" xmlns:a16="http://schemas.microsoft.com/office/drawing/2014/main" id="{0A63D464-1AA5-47BD-9CAD-7872E2AC4527}"/>
              </a:ext>
            </a:extLst>
          </p:cNvPr>
          <p:cNvCxnSpPr/>
          <p:nvPr/>
        </p:nvCxnSpPr>
        <p:spPr>
          <a:xfrm>
            <a:off x="2048007" y="1046163"/>
            <a:ext cx="503238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="" xmlns:a16="http://schemas.microsoft.com/office/drawing/2014/main" id="{8B0B354D-5D88-4FFA-A400-ECCF22CD5866}"/>
              </a:ext>
            </a:extLst>
          </p:cNvPr>
          <p:cNvCxnSpPr/>
          <p:nvPr/>
        </p:nvCxnSpPr>
        <p:spPr>
          <a:xfrm>
            <a:off x="3405320" y="1046163"/>
            <a:ext cx="442912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="" xmlns:a16="http://schemas.microsoft.com/office/drawing/2014/main" id="{6BF73730-F6EA-43FC-B53F-492BDF3AD48C}"/>
              </a:ext>
            </a:extLst>
          </p:cNvPr>
          <p:cNvCxnSpPr/>
          <p:nvPr/>
        </p:nvCxnSpPr>
        <p:spPr>
          <a:xfrm>
            <a:off x="4137157" y="3743325"/>
            <a:ext cx="3175" cy="43973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="" xmlns:a16="http://schemas.microsoft.com/office/drawing/2014/main" id="{4FE40585-A10E-42A6-A67E-771577E86348}"/>
              </a:ext>
            </a:extLst>
          </p:cNvPr>
          <p:cNvCxnSpPr/>
          <p:nvPr/>
        </p:nvCxnSpPr>
        <p:spPr>
          <a:xfrm flipH="1">
            <a:off x="2167070" y="4464050"/>
            <a:ext cx="384175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="" xmlns:a16="http://schemas.microsoft.com/office/drawing/2014/main" id="{627958F1-64D4-4C4B-B0CF-CD03562C7A68}"/>
              </a:ext>
            </a:extLst>
          </p:cNvPr>
          <p:cNvCxnSpPr/>
          <p:nvPr/>
        </p:nvCxnSpPr>
        <p:spPr>
          <a:xfrm flipH="1" flipV="1">
            <a:off x="3405320" y="4464050"/>
            <a:ext cx="442912" cy="63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="" xmlns:a16="http://schemas.microsoft.com/office/drawing/2014/main" id="{CB3C4429-B117-405A-AA98-1F7E91B6EACE}"/>
              </a:ext>
            </a:extLst>
          </p:cNvPr>
          <p:cNvCxnSpPr/>
          <p:nvPr/>
        </p:nvCxnSpPr>
        <p:spPr>
          <a:xfrm>
            <a:off x="4140332" y="2311400"/>
            <a:ext cx="0" cy="35877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="" xmlns:a16="http://schemas.microsoft.com/office/drawing/2014/main" id="{9DD59171-01DA-4017-B04F-D978B153632E}"/>
              </a:ext>
            </a:extLst>
          </p:cNvPr>
          <p:cNvCxnSpPr/>
          <p:nvPr/>
        </p:nvCxnSpPr>
        <p:spPr>
          <a:xfrm flipV="1">
            <a:off x="1773370" y="3325813"/>
            <a:ext cx="0" cy="63658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="" xmlns:a16="http://schemas.microsoft.com/office/drawing/2014/main" id="{CA559D2D-C1C1-4E1A-BBE1-12B90699FF91}"/>
              </a:ext>
            </a:extLst>
          </p:cNvPr>
          <p:cNvCxnSpPr/>
          <p:nvPr/>
        </p:nvCxnSpPr>
        <p:spPr>
          <a:xfrm flipV="1">
            <a:off x="1773370" y="1624013"/>
            <a:ext cx="0" cy="86677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Up Arrow Callout 177">
            <a:extLst>
              <a:ext uri="{FF2B5EF4-FFF2-40B4-BE49-F238E27FC236}">
                <a16:creationId xmlns="" xmlns:a16="http://schemas.microsoft.com/office/drawing/2014/main" id="{721A3C8F-8CB3-4E1C-B7CC-6344B71116FB}"/>
              </a:ext>
            </a:extLst>
          </p:cNvPr>
          <p:cNvSpPr/>
          <p:nvPr/>
        </p:nvSpPr>
        <p:spPr>
          <a:xfrm>
            <a:off x="7890007" y="4686300"/>
            <a:ext cx="1935163" cy="865188"/>
          </a:xfrm>
          <a:prstGeom prst="upArrowCallou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1200" b="1" dirty="0">
                <a:solidFill>
                  <a:prstClr val="black"/>
                </a:solidFill>
                <a:ea typeface="Calibri"/>
                <a:cs typeface="B Titr"/>
              </a:rPr>
              <a:t>مدیریت عملکرد استراتژیک</a:t>
            </a:r>
            <a:endParaRPr lang="en-US" sz="1200" b="1" dirty="0">
              <a:solidFill>
                <a:prstClr val="black"/>
              </a:solidFill>
              <a:ea typeface="Calibri"/>
              <a:cs typeface="B Titr"/>
            </a:endParaRPr>
          </a:p>
        </p:txBody>
      </p:sp>
      <p:sp>
        <p:nvSpPr>
          <p:cNvPr id="71" name="Up Arrow Callout 178">
            <a:extLst>
              <a:ext uri="{FF2B5EF4-FFF2-40B4-BE49-F238E27FC236}">
                <a16:creationId xmlns="" xmlns:a16="http://schemas.microsoft.com/office/drawing/2014/main" id="{B606F46A-6D44-422F-B0E2-926F6F11EC32}"/>
              </a:ext>
            </a:extLst>
          </p:cNvPr>
          <p:cNvSpPr/>
          <p:nvPr/>
        </p:nvSpPr>
        <p:spPr>
          <a:xfrm>
            <a:off x="4938845" y="4686300"/>
            <a:ext cx="1933575" cy="865188"/>
          </a:xfrm>
          <a:prstGeom prst="upArrowCallou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1200" b="1" dirty="0">
                <a:solidFill>
                  <a:prstClr val="black"/>
                </a:solidFill>
                <a:ea typeface="Calibri"/>
                <a:cs typeface="B Titr"/>
              </a:rPr>
              <a:t>مدیریت عملکرد سازمان</a:t>
            </a:r>
            <a:endParaRPr lang="en-US" sz="1200" b="1" dirty="0">
              <a:solidFill>
                <a:prstClr val="black"/>
              </a:solidFill>
              <a:ea typeface="Calibri"/>
              <a:cs typeface="B Titr"/>
            </a:endParaRPr>
          </a:p>
        </p:txBody>
      </p:sp>
      <p:sp>
        <p:nvSpPr>
          <p:cNvPr id="72" name="Up Arrow Callout 179">
            <a:extLst>
              <a:ext uri="{FF2B5EF4-FFF2-40B4-BE49-F238E27FC236}">
                <a16:creationId xmlns="" xmlns:a16="http://schemas.microsoft.com/office/drawing/2014/main" id="{128C71E8-EF5C-4EA7-8BA5-884F180C3C6F}"/>
              </a:ext>
            </a:extLst>
          </p:cNvPr>
          <p:cNvSpPr/>
          <p:nvPr/>
        </p:nvSpPr>
        <p:spPr>
          <a:xfrm>
            <a:off x="2057532" y="4686300"/>
            <a:ext cx="1935163" cy="865188"/>
          </a:xfrm>
          <a:prstGeom prst="upArrowCallou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1200" b="1" dirty="0">
                <a:solidFill>
                  <a:prstClr val="black"/>
                </a:solidFill>
                <a:ea typeface="Calibri"/>
                <a:cs typeface="B Titr"/>
              </a:rPr>
              <a:t>مدیریت عملکرد کارکنان</a:t>
            </a:r>
            <a:endParaRPr lang="en-US" sz="1200" b="1" dirty="0">
              <a:solidFill>
                <a:prstClr val="black"/>
              </a:solidFill>
              <a:ea typeface="Calibri"/>
              <a:cs typeface="B Titr"/>
            </a:endParaRPr>
          </a:p>
        </p:txBody>
      </p:sp>
      <p:sp>
        <p:nvSpPr>
          <p:cNvPr id="73" name="Left-Right Arrow 180">
            <a:extLst>
              <a:ext uri="{FF2B5EF4-FFF2-40B4-BE49-F238E27FC236}">
                <a16:creationId xmlns="" xmlns:a16="http://schemas.microsoft.com/office/drawing/2014/main" id="{0CD41B71-79C1-4C33-81B5-1274A585F019}"/>
              </a:ext>
            </a:extLst>
          </p:cNvPr>
          <p:cNvSpPr/>
          <p:nvPr/>
        </p:nvSpPr>
        <p:spPr>
          <a:xfrm>
            <a:off x="7007357" y="3427413"/>
            <a:ext cx="585788" cy="323850"/>
          </a:xfrm>
          <a:prstGeom prst="left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sp>
        <p:nvSpPr>
          <p:cNvPr id="74" name="Left-Right Arrow 181">
            <a:extLst>
              <a:ext uri="{FF2B5EF4-FFF2-40B4-BE49-F238E27FC236}">
                <a16:creationId xmlns="" xmlns:a16="http://schemas.microsoft.com/office/drawing/2014/main" id="{022BBF9C-FE6A-4379-A467-CD1229322044}"/>
              </a:ext>
            </a:extLst>
          </p:cNvPr>
          <p:cNvSpPr/>
          <p:nvPr/>
        </p:nvSpPr>
        <p:spPr>
          <a:xfrm>
            <a:off x="3992695" y="3427413"/>
            <a:ext cx="654050" cy="323850"/>
          </a:xfrm>
          <a:prstGeom prst="left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6349A2E8-AD0A-4D79-8341-07587F366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282" y="511175"/>
            <a:ext cx="1044575" cy="260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a-IR" altLang="fa-IR" sz="1100">
                <a:solidFill>
                  <a:srgbClr val="000000"/>
                </a:solidFill>
              </a:rPr>
              <a:t>برنامه ریزی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3A2353D-D0CC-4E81-9557-0669989A64CD}"/>
              </a:ext>
            </a:extLst>
          </p:cNvPr>
          <p:cNvSpPr txBox="1"/>
          <p:nvPr/>
        </p:nvSpPr>
        <p:spPr>
          <a:xfrm>
            <a:off x="9967310" y="4074898"/>
            <a:ext cx="510683" cy="246221"/>
          </a:xfrm>
          <a:prstGeom prst="rect">
            <a:avLst/>
          </a:prstGeom>
          <a:solidFill>
            <a:srgbClr val="FFC000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اقدام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BBECAE05-A729-4383-8DA4-828AD35E9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7645" y="5651500"/>
            <a:ext cx="1035050" cy="260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a-IR" altLang="fa-IR" sz="1100">
                <a:solidFill>
                  <a:srgbClr val="000000"/>
                </a:solidFill>
              </a:rPr>
              <a:t>ارزیابی</a:t>
            </a:r>
            <a:endParaRPr lang="fa-IR" altLang="fa-IR" sz="1000">
              <a:solidFill>
                <a:srgbClr val="000000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EABAA59F-CF9F-4362-8D6E-215301989225}"/>
              </a:ext>
            </a:extLst>
          </p:cNvPr>
          <p:cNvSpPr txBox="1"/>
          <p:nvPr/>
        </p:nvSpPr>
        <p:spPr>
          <a:xfrm>
            <a:off x="1183837" y="2346853"/>
            <a:ext cx="568027" cy="246221"/>
          </a:xfrm>
          <a:prstGeom prst="rect">
            <a:avLst/>
          </a:prstGeom>
          <a:solidFill>
            <a:srgbClr val="FFC000"/>
          </a:solidFill>
          <a:scene3d>
            <a:camera prst="orthographicFront">
              <a:rot lat="0" lon="0" rev="16200000"/>
            </a:camera>
            <a:lightRig rig="threePt" dir="t"/>
          </a:scene3d>
        </p:spPr>
        <p:txBody>
          <a:bodyPr rtlCol="1">
            <a:spAutoFit/>
          </a:bodyPr>
          <a:lstStyle/>
          <a:p>
            <a:pPr>
              <a:defRPr/>
            </a:pPr>
            <a:r>
              <a:rPr lang="fa-IR" sz="1000" dirty="0">
                <a:solidFill>
                  <a:prstClr val="black"/>
                </a:solidFill>
                <a:cs typeface="B Titr" pitchFamily="2" charset="-78"/>
              </a:rPr>
              <a:t>بهبود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="" xmlns:a16="http://schemas.microsoft.com/office/drawing/2014/main" id="{1358F52A-7D1F-4EB4-9953-BBAB6EE5241C}"/>
              </a:ext>
            </a:extLst>
          </p:cNvPr>
          <p:cNvCxnSpPr/>
          <p:nvPr/>
        </p:nvCxnSpPr>
        <p:spPr>
          <a:xfrm>
            <a:off x="2098807" y="654050"/>
            <a:ext cx="1165225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="" xmlns:a16="http://schemas.microsoft.com/office/drawing/2014/main" id="{ACC28AE1-28D3-4CE3-BEAD-A395189A0A2F}"/>
              </a:ext>
            </a:extLst>
          </p:cNvPr>
          <p:cNvCxnSpPr/>
          <p:nvPr/>
        </p:nvCxnSpPr>
        <p:spPr>
          <a:xfrm>
            <a:off x="8556757" y="641350"/>
            <a:ext cx="836613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="" xmlns:a16="http://schemas.microsoft.com/office/drawing/2014/main" id="{9173870A-14D1-4D0D-A321-B6047CF7126E}"/>
              </a:ext>
            </a:extLst>
          </p:cNvPr>
          <p:cNvCxnSpPr/>
          <p:nvPr/>
        </p:nvCxnSpPr>
        <p:spPr>
          <a:xfrm flipH="1">
            <a:off x="8193220" y="5773738"/>
            <a:ext cx="1206500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="" xmlns:a16="http://schemas.microsoft.com/office/drawing/2014/main" id="{20F417DF-CEE8-4EAE-AA13-FE9497F5D055}"/>
              </a:ext>
            </a:extLst>
          </p:cNvPr>
          <p:cNvCxnSpPr/>
          <p:nvPr/>
        </p:nvCxnSpPr>
        <p:spPr>
          <a:xfrm flipH="1" flipV="1">
            <a:off x="2057532" y="5757863"/>
            <a:ext cx="1082675" cy="793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="" xmlns:a16="http://schemas.microsoft.com/office/drawing/2014/main" id="{66B6120E-3946-4866-8FA5-D9782A110D78}"/>
              </a:ext>
            </a:extLst>
          </p:cNvPr>
          <p:cNvCxnSpPr/>
          <p:nvPr/>
        </p:nvCxnSpPr>
        <p:spPr>
          <a:xfrm>
            <a:off x="10222045" y="1400175"/>
            <a:ext cx="1587" cy="167798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="" xmlns:a16="http://schemas.microsoft.com/office/drawing/2014/main" id="{E6FD429D-FB3E-4A7A-9D83-A0293CBF6B26}"/>
              </a:ext>
            </a:extLst>
          </p:cNvPr>
          <p:cNvCxnSpPr/>
          <p:nvPr/>
        </p:nvCxnSpPr>
        <p:spPr>
          <a:xfrm flipV="1">
            <a:off x="1444757" y="1282700"/>
            <a:ext cx="0" cy="866775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="" xmlns:a16="http://schemas.microsoft.com/office/drawing/2014/main" id="{B829E494-673C-4586-BC9F-44CC9417988B}"/>
              </a:ext>
            </a:extLst>
          </p:cNvPr>
          <p:cNvCxnSpPr/>
          <p:nvPr/>
        </p:nvCxnSpPr>
        <p:spPr>
          <a:xfrm flipH="1" flipV="1">
            <a:off x="1444757" y="3714750"/>
            <a:ext cx="0" cy="134143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="" xmlns:a16="http://schemas.microsoft.com/office/drawing/2014/main" id="{F97EDF86-F0EC-48A8-8880-B50F995412E3}"/>
              </a:ext>
            </a:extLst>
          </p:cNvPr>
          <p:cNvCxnSpPr/>
          <p:nvPr/>
        </p:nvCxnSpPr>
        <p:spPr>
          <a:xfrm>
            <a:off x="10218870" y="4421188"/>
            <a:ext cx="4762" cy="625475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="" xmlns:a16="http://schemas.microsoft.com/office/drawing/2014/main" id="{74642166-8A34-41FE-AE20-573BD9F9C82A}"/>
              </a:ext>
            </a:extLst>
          </p:cNvPr>
          <p:cNvCxnSpPr/>
          <p:nvPr/>
        </p:nvCxnSpPr>
        <p:spPr>
          <a:xfrm flipH="1">
            <a:off x="6705732" y="5757863"/>
            <a:ext cx="1206500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="" xmlns:a16="http://schemas.microsoft.com/office/drawing/2014/main" id="{DA2699F2-BD58-49C8-96C8-7AA81D6123A5}"/>
              </a:ext>
            </a:extLst>
          </p:cNvPr>
          <p:cNvCxnSpPr/>
          <p:nvPr/>
        </p:nvCxnSpPr>
        <p:spPr>
          <a:xfrm flipH="1">
            <a:off x="3778382" y="5748338"/>
            <a:ext cx="1208088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="" xmlns:a16="http://schemas.microsoft.com/office/drawing/2014/main" id="{8B97672F-013B-4B17-9BDA-EF7CB819A082}"/>
              </a:ext>
            </a:extLst>
          </p:cNvPr>
          <p:cNvCxnSpPr/>
          <p:nvPr/>
        </p:nvCxnSpPr>
        <p:spPr>
          <a:xfrm>
            <a:off x="3778382" y="657225"/>
            <a:ext cx="1365250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="" xmlns:a16="http://schemas.microsoft.com/office/drawing/2014/main" id="{6C5CC762-9B6E-4BAC-B386-CB900ABC73DA}"/>
              </a:ext>
            </a:extLst>
          </p:cNvPr>
          <p:cNvCxnSpPr/>
          <p:nvPr/>
        </p:nvCxnSpPr>
        <p:spPr>
          <a:xfrm>
            <a:off x="7062920" y="654050"/>
            <a:ext cx="1139825" cy="3175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Up Arrow Callout 200">
            <a:extLst>
              <a:ext uri="{FF2B5EF4-FFF2-40B4-BE49-F238E27FC236}">
                <a16:creationId xmlns="" xmlns:a16="http://schemas.microsoft.com/office/drawing/2014/main" id="{2502ADC6-511A-4309-8A82-D70AA067B58A}"/>
              </a:ext>
            </a:extLst>
          </p:cNvPr>
          <p:cNvSpPr/>
          <p:nvPr/>
        </p:nvSpPr>
        <p:spPr>
          <a:xfrm>
            <a:off x="5257932" y="5922963"/>
            <a:ext cx="1933575" cy="719137"/>
          </a:xfrm>
          <a:prstGeom prst="upArrowCallou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1200" b="1" dirty="0">
                <a:solidFill>
                  <a:prstClr val="black"/>
                </a:solidFill>
                <a:ea typeface="Calibri"/>
                <a:cs typeface="B Titr"/>
              </a:rPr>
              <a:t>مدیریت عملکرد دولت</a:t>
            </a:r>
            <a:endParaRPr lang="en-US" sz="1200" b="1" dirty="0">
              <a:solidFill>
                <a:prstClr val="black"/>
              </a:solidFill>
              <a:ea typeface="Calibri"/>
              <a:cs typeface="B Titr"/>
            </a:endParaRPr>
          </a:p>
        </p:txBody>
      </p:sp>
    </p:spTree>
    <p:extLst>
      <p:ext uri="{BB962C8B-B14F-4D97-AF65-F5344CB8AC3E}">
        <p14:creationId xmlns:p14="http://schemas.microsoft.com/office/powerpoint/2010/main" val="58858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5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9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46" grpId="0" animBg="1"/>
      <p:bldP spid="48" grpId="0" animBg="1"/>
      <p:bldP spid="58" grpId="0" animBg="1"/>
      <p:bldP spid="61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767D61-614A-467D-97E7-CA6A28F81730}"/>
              </a:ext>
            </a:extLst>
          </p:cNvPr>
          <p:cNvSpPr/>
          <p:nvPr/>
        </p:nvSpPr>
        <p:spPr>
          <a:xfrm>
            <a:off x="6577383" y="444747"/>
            <a:ext cx="3926075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مبانی قانونی نظام مدیریت عملکرد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C286B79-6C57-4701-AAE5-6E479480E117}"/>
              </a:ext>
            </a:extLst>
          </p:cNvPr>
          <p:cNvSpPr/>
          <p:nvPr/>
        </p:nvSpPr>
        <p:spPr>
          <a:xfrm>
            <a:off x="1506727" y="1315977"/>
            <a:ext cx="8716773" cy="500562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fa-IR" b="1" dirty="0">
                <a:solidFill>
                  <a:srgbClr val="212529"/>
                </a:solidFill>
                <a:latin typeface="IRANSans"/>
                <a:cs typeface="B Mitra" panose="00000400000000000000" pitchFamily="2" charset="-78"/>
              </a:rPr>
              <a:t>فصل یازدهم – ارزیابی عملکرد</a:t>
            </a:r>
          </a:p>
          <a:p>
            <a:pPr algn="just" rtl="1"/>
            <a:r>
              <a:rPr lang="fa-IR" b="1" dirty="0">
                <a:cs typeface="B Mitra" panose="00000400000000000000" pitchFamily="2" charset="-78"/>
              </a:rPr>
              <a:t/>
            </a:r>
            <a:br>
              <a:rPr lang="fa-IR" b="1" dirty="0">
                <a:cs typeface="B Mitra" panose="00000400000000000000" pitchFamily="2" charset="-78"/>
              </a:rPr>
            </a:br>
            <a:r>
              <a:rPr lang="fa-IR" b="1" dirty="0">
                <a:solidFill>
                  <a:srgbClr val="212529"/>
                </a:solidFill>
                <a:latin typeface="IRANSans"/>
                <a:cs typeface="B Mitra" panose="00000400000000000000" pitchFamily="2" charset="-78"/>
              </a:rPr>
              <a:t>ماده ۸۱– دستگاه های اجرایی مکلفند براساس آیین نامه ای که با پیشنهاد سازمان به تصویب هیأت وزیران می رسد، با استقرار نظام مدیریت عملکرد مشتمل بر ارزیابی عملکرد سازمان ، مدیریت و کارمندان ، برنامه های سنجش و ارزیابی عملکرد و میزان بهره وری را در واحدهای خود به مورد اجرا گذاشته و ضمن تهیه گزارش های نوبه ای و منظم ، نتایج حاصل را به سازمان گزارش نمایند.</a:t>
            </a:r>
          </a:p>
          <a:p>
            <a:pPr algn="just" rtl="1"/>
            <a:r>
              <a:rPr lang="fa-IR" b="1" dirty="0">
                <a:cs typeface="B Mitra" panose="00000400000000000000" pitchFamily="2" charset="-78"/>
              </a:rPr>
              <a:t/>
            </a:r>
            <a:br>
              <a:rPr lang="fa-IR" b="1" dirty="0">
                <a:cs typeface="B Mitra" panose="00000400000000000000" pitchFamily="2" charset="-78"/>
              </a:rPr>
            </a:br>
            <a:r>
              <a:rPr lang="fa-IR" b="1" dirty="0">
                <a:solidFill>
                  <a:srgbClr val="212529"/>
                </a:solidFill>
                <a:latin typeface="IRANSans"/>
                <a:cs typeface="B Mitra" panose="00000400000000000000" pitchFamily="2" charset="-78"/>
              </a:rPr>
              <a:t>ماده ۸۲- سازمان موظف است استقرار نظام مدیریت عملکرد را در سطح کلیه دستگاه های اجرایی پیگیری و نظارت نموده و هر سال گزارشی از عملکرد دستگاه های اجرایی و ارزشیابی آنها در ابعاد شاخص های اختصاصی و عمومی و نحوه اجرای احکام این قانون را براساس آیین نامه ای که با پیشنهاد سازمان به تصویب هیأت وزیران می رسد، تهیه و به رئیس جمهور و مجلس شورای اسلامی ارائه نماید.</a:t>
            </a:r>
          </a:p>
          <a:p>
            <a:pPr algn="just" rtl="1"/>
            <a:r>
              <a:rPr lang="fa-IR" b="1" dirty="0">
                <a:cs typeface="B Mitra" panose="00000400000000000000" pitchFamily="2" charset="-78"/>
              </a:rPr>
              <a:t/>
            </a:r>
            <a:br>
              <a:rPr lang="fa-IR" b="1" dirty="0">
                <a:cs typeface="B Mitra" panose="00000400000000000000" pitchFamily="2" charset="-78"/>
              </a:rPr>
            </a:br>
            <a:r>
              <a:rPr lang="fa-IR" b="1" dirty="0">
                <a:solidFill>
                  <a:srgbClr val="212529"/>
                </a:solidFill>
                <a:latin typeface="IRANSans"/>
                <a:cs typeface="B Mitra" panose="00000400000000000000" pitchFamily="2" charset="-78"/>
              </a:rPr>
              <a:t>ماده ۸۳- سازمان موظف است هر ساله براساس شاخص های بین المللی و گزارش های دریافتی از دستگاه های ذی ربط ، پس از انطباق با چشم انداز ابلاغی، جایگاه و میزان پیشرفت کشور را در مقایسه با سایر کشورهای جهان تعیین و گزارش لازم را به رئیس جمهور و مجلس شورای اسلامی ارائه نماید و از نتایج آن در تدوین راهبردهای برنامه های توسعه استفاده نماید.</a:t>
            </a:r>
            <a:endParaRPr lang="fa-IR" b="1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4708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49915E32-F1C8-4EFC-9222-10203C58B3EE}"/>
              </a:ext>
            </a:extLst>
          </p:cNvPr>
          <p:cNvSpPr/>
          <p:nvPr/>
        </p:nvSpPr>
        <p:spPr>
          <a:xfrm>
            <a:off x="1515772" y="95249"/>
            <a:ext cx="9296400" cy="666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0" name="Flowchart: Connector 99">
            <a:extLst>
              <a:ext uri="{FF2B5EF4-FFF2-40B4-BE49-F238E27FC236}">
                <a16:creationId xmlns="" xmlns:a16="http://schemas.microsoft.com/office/drawing/2014/main" id="{CE468C96-5191-44CA-B83F-BFE7BC113BD5}"/>
              </a:ext>
            </a:extLst>
          </p:cNvPr>
          <p:cNvSpPr/>
          <p:nvPr/>
        </p:nvSpPr>
        <p:spPr>
          <a:xfrm>
            <a:off x="5748742" y="2992825"/>
            <a:ext cx="933450" cy="914400"/>
          </a:xfrm>
          <a:prstGeom prst="flowChartConnector">
            <a:avLst/>
          </a:prstGeom>
          <a:solidFill>
            <a:srgbClr val="8B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35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سازمان</a:t>
            </a:r>
          </a:p>
        </p:txBody>
      </p:sp>
      <p:sp>
        <p:nvSpPr>
          <p:cNvPr id="101" name="Flowchart: Connector 100">
            <a:extLst>
              <a:ext uri="{FF2B5EF4-FFF2-40B4-BE49-F238E27FC236}">
                <a16:creationId xmlns="" xmlns:a16="http://schemas.microsoft.com/office/drawing/2014/main" id="{3A61A977-8BA3-4A85-8125-3DEB1986C15A}"/>
              </a:ext>
            </a:extLst>
          </p:cNvPr>
          <p:cNvSpPr/>
          <p:nvPr/>
        </p:nvSpPr>
        <p:spPr>
          <a:xfrm>
            <a:off x="5491567" y="2740414"/>
            <a:ext cx="1447800" cy="1419225"/>
          </a:xfrm>
          <a:prstGeom prst="flowChartConnector">
            <a:avLst/>
          </a:prstGeom>
          <a:noFill/>
          <a:ln w="19050">
            <a:solidFill>
              <a:srgbClr val="8BFF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a-IR" sz="1350" dirty="0"/>
          </a:p>
        </p:txBody>
      </p:sp>
      <p:sp>
        <p:nvSpPr>
          <p:cNvPr id="102" name="Rectangle: Rounded Corners 101">
            <a:extLst>
              <a:ext uri="{FF2B5EF4-FFF2-40B4-BE49-F238E27FC236}">
                <a16:creationId xmlns="" xmlns:a16="http://schemas.microsoft.com/office/drawing/2014/main" id="{0F846917-2AF3-486F-8597-D9D39D9406DE}"/>
              </a:ext>
            </a:extLst>
          </p:cNvPr>
          <p:cNvSpPr/>
          <p:nvPr/>
        </p:nvSpPr>
        <p:spPr>
          <a:xfrm>
            <a:off x="7134632" y="2780419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675" dirty="0">
                <a:cs typeface="B Mitra" panose="00000400000000000000" pitchFamily="2" charset="-78"/>
              </a:rPr>
              <a:t>اسناد بالادستی</a:t>
            </a:r>
          </a:p>
          <a:p>
            <a:pPr algn="r"/>
            <a:r>
              <a:rPr lang="fa-IR" sz="675" dirty="0">
                <a:cs typeface="B Mitra" panose="00000400000000000000" pitchFamily="2" charset="-78"/>
              </a:rPr>
              <a:t>شاخص‌های راهبردی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برنامه راهبردی دستگاه</a:t>
            </a:r>
            <a:endParaRPr lang="fa-IR" sz="525" dirty="0"/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1AB829D1-AAA7-4C48-AA65-57AA878B9056}"/>
              </a:ext>
            </a:extLst>
          </p:cNvPr>
          <p:cNvSpPr/>
          <p:nvPr/>
        </p:nvSpPr>
        <p:spPr>
          <a:xfrm>
            <a:off x="6806017" y="2847094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825" b="1" dirty="0">
                <a:cs typeface="B Mitra" panose="00000400000000000000" pitchFamily="2" charset="-78"/>
              </a:rPr>
              <a:t>شاخص‌گذاری</a:t>
            </a:r>
          </a:p>
        </p:txBody>
      </p:sp>
      <p:sp>
        <p:nvSpPr>
          <p:cNvPr id="104" name="Flowchart: Connector 103">
            <a:extLst>
              <a:ext uri="{FF2B5EF4-FFF2-40B4-BE49-F238E27FC236}">
                <a16:creationId xmlns="" xmlns:a16="http://schemas.microsoft.com/office/drawing/2014/main" id="{606A5EB6-C635-4A34-ABF5-826D6E659461}"/>
              </a:ext>
            </a:extLst>
          </p:cNvPr>
          <p:cNvSpPr/>
          <p:nvPr/>
        </p:nvSpPr>
        <p:spPr>
          <a:xfrm>
            <a:off x="6661455" y="2905780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1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="" xmlns:a16="http://schemas.microsoft.com/office/drawing/2014/main" id="{49EC8FB9-7E9F-4AB5-AE31-1E47E010C48A}"/>
              </a:ext>
            </a:extLst>
          </p:cNvPr>
          <p:cNvSpPr/>
          <p:nvPr/>
        </p:nvSpPr>
        <p:spPr>
          <a:xfrm>
            <a:off x="7134632" y="3673864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675" dirty="0">
                <a:cs typeface="B Mitra" panose="00000400000000000000" pitchFamily="2" charset="-78"/>
              </a:rPr>
              <a:t>برنامه عملیاتی دستگاه</a:t>
            </a:r>
          </a:p>
          <a:p>
            <a:pPr algn="r"/>
            <a:r>
              <a:rPr lang="fa-IR" sz="675" dirty="0">
                <a:cs typeface="B Mitra" panose="00000400000000000000" pitchFamily="2" charset="-78"/>
              </a:rPr>
              <a:t>برنامه ریزی</a:t>
            </a:r>
          </a:p>
          <a:p>
            <a:pPr algn="r"/>
            <a:r>
              <a:rPr lang="fa-IR" sz="675" dirty="0">
                <a:cs typeface="B Mitra" panose="00000400000000000000" pitchFamily="2" charset="-78"/>
              </a:rPr>
              <a:t>سازماندهی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نظارت میاندوره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649E5854-4024-4417-882D-CAA36B2E943E}"/>
              </a:ext>
            </a:extLst>
          </p:cNvPr>
          <p:cNvSpPr/>
          <p:nvPr/>
        </p:nvSpPr>
        <p:spPr>
          <a:xfrm>
            <a:off x="6806017" y="3740539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اجرا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="" xmlns:a16="http://schemas.microsoft.com/office/drawing/2014/main" id="{C647DFCE-C4DF-4310-9D5C-85B41C20265B}"/>
              </a:ext>
            </a:extLst>
          </p:cNvPr>
          <p:cNvSpPr/>
          <p:nvPr/>
        </p:nvSpPr>
        <p:spPr>
          <a:xfrm>
            <a:off x="4202015" y="3673864"/>
            <a:ext cx="111048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خودارزیابی دستگاه</a:t>
            </a:r>
          </a:p>
          <a:p>
            <a:r>
              <a:rPr lang="fa-IR" sz="675" dirty="0">
                <a:cs typeface="B Mitra" panose="00000400000000000000" pitchFamily="2" charset="-78"/>
              </a:rPr>
              <a:t>ارائه گزارش توسط دستگاه</a:t>
            </a:r>
          </a:p>
          <a:p>
            <a:r>
              <a:rPr lang="fa-IR" sz="675" dirty="0">
                <a:cs typeface="B Mitra" panose="00000400000000000000" pitchFamily="2" charset="-78"/>
              </a:rPr>
              <a:t>ارزیابی توسط نهاد ارزیاب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CCF41850-E68A-4E8E-AB43-7C702C622B9C}"/>
              </a:ext>
            </a:extLst>
          </p:cNvPr>
          <p:cNvSpPr/>
          <p:nvPr/>
        </p:nvSpPr>
        <p:spPr>
          <a:xfrm>
            <a:off x="4958167" y="3740539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ارزیابی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="" xmlns:a16="http://schemas.microsoft.com/office/drawing/2014/main" id="{EF51C16C-9748-49AB-84FA-62F64573EF33}"/>
              </a:ext>
            </a:extLst>
          </p:cNvPr>
          <p:cNvSpPr/>
          <p:nvPr/>
        </p:nvSpPr>
        <p:spPr>
          <a:xfrm>
            <a:off x="4279513" y="2780419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تحلیل عملکرد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پاداش</a:t>
            </a:r>
          </a:p>
          <a:p>
            <a:r>
              <a:rPr lang="fa-IR" sz="675" dirty="0">
                <a:cs typeface="B Mitra" panose="00000400000000000000" pitchFamily="2" charset="-78"/>
              </a:rPr>
              <a:t>بازنگری شاخص‌ها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="" xmlns:a16="http://schemas.microsoft.com/office/drawing/2014/main" id="{E7327619-8D8F-4872-993B-7E5EBBF3734E}"/>
              </a:ext>
            </a:extLst>
          </p:cNvPr>
          <p:cNvSpPr/>
          <p:nvPr/>
        </p:nvSpPr>
        <p:spPr>
          <a:xfrm>
            <a:off x="5011031" y="2847094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کنش</a:t>
            </a:r>
          </a:p>
        </p:txBody>
      </p:sp>
      <p:sp>
        <p:nvSpPr>
          <p:cNvPr id="111" name="Flowchart: Connector 110">
            <a:extLst>
              <a:ext uri="{FF2B5EF4-FFF2-40B4-BE49-F238E27FC236}">
                <a16:creationId xmlns="" xmlns:a16="http://schemas.microsoft.com/office/drawing/2014/main" id="{215F26DA-1FA0-404F-943F-C6226C6001F4}"/>
              </a:ext>
            </a:extLst>
          </p:cNvPr>
          <p:cNvSpPr/>
          <p:nvPr/>
        </p:nvSpPr>
        <p:spPr>
          <a:xfrm>
            <a:off x="6671824" y="3792775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2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12" name="Flowchart: Connector 111">
            <a:extLst>
              <a:ext uri="{FF2B5EF4-FFF2-40B4-BE49-F238E27FC236}">
                <a16:creationId xmlns="" xmlns:a16="http://schemas.microsoft.com/office/drawing/2014/main" id="{72C6DA1C-8DA6-454D-A0B4-70FB95F4FA62}"/>
              </a:ext>
            </a:extLst>
          </p:cNvPr>
          <p:cNvSpPr/>
          <p:nvPr/>
        </p:nvSpPr>
        <p:spPr>
          <a:xfrm>
            <a:off x="5553480" y="2899330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4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13" name="Flowchart: Connector 112">
            <a:extLst>
              <a:ext uri="{FF2B5EF4-FFF2-40B4-BE49-F238E27FC236}">
                <a16:creationId xmlns="" xmlns:a16="http://schemas.microsoft.com/office/drawing/2014/main" id="{5FFCFADC-C4FC-49F2-8AF9-AB5F0914C7D8}"/>
              </a:ext>
            </a:extLst>
          </p:cNvPr>
          <p:cNvSpPr/>
          <p:nvPr/>
        </p:nvSpPr>
        <p:spPr>
          <a:xfrm>
            <a:off x="5512155" y="3792775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3</a:t>
            </a:r>
            <a:endParaRPr lang="fa-IR" sz="900" dirty="0">
              <a:cs typeface="B Titr" panose="00000700000000000000" pitchFamily="2" charset="-78"/>
            </a:endParaRP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="" xmlns:a16="http://schemas.microsoft.com/office/drawing/2014/main" id="{1244E495-A27B-4D90-A99D-F502C2219D98}"/>
              </a:ext>
            </a:extLst>
          </p:cNvPr>
          <p:cNvCxnSpPr>
            <a:cxnSpLocks/>
          </p:cNvCxnSpPr>
          <p:nvPr/>
        </p:nvCxnSpPr>
        <p:spPr>
          <a:xfrm flipH="1" flipV="1">
            <a:off x="5705880" y="3958016"/>
            <a:ext cx="69056" cy="555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="" xmlns:a16="http://schemas.microsoft.com/office/drawing/2014/main" id="{6EF14EB8-6013-42F6-9F8E-725653277A66}"/>
              </a:ext>
            </a:extLst>
          </p:cNvPr>
          <p:cNvCxnSpPr>
            <a:cxnSpLocks/>
          </p:cNvCxnSpPr>
          <p:nvPr/>
        </p:nvCxnSpPr>
        <p:spPr>
          <a:xfrm flipV="1">
            <a:off x="5517049" y="3180467"/>
            <a:ext cx="27385" cy="7869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="" xmlns:a16="http://schemas.microsoft.com/office/drawing/2014/main" id="{AAAD30E0-5690-460C-AF92-4AC46072923A}"/>
              </a:ext>
            </a:extLst>
          </p:cNvPr>
          <p:cNvCxnSpPr>
            <a:cxnSpLocks/>
          </p:cNvCxnSpPr>
          <p:nvPr/>
        </p:nvCxnSpPr>
        <p:spPr>
          <a:xfrm>
            <a:off x="6657315" y="2885000"/>
            <a:ext cx="50949" cy="4156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="" xmlns:a16="http://schemas.microsoft.com/office/drawing/2014/main" id="{A9F90206-904D-4CBC-8F12-FDADCBEBB5F6}"/>
              </a:ext>
            </a:extLst>
          </p:cNvPr>
          <p:cNvCxnSpPr>
            <a:cxnSpLocks/>
          </p:cNvCxnSpPr>
          <p:nvPr/>
        </p:nvCxnSpPr>
        <p:spPr>
          <a:xfrm flipH="1">
            <a:off x="6874598" y="3688993"/>
            <a:ext cx="25306" cy="522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Flowchart: Connector 117">
            <a:extLst>
              <a:ext uri="{FF2B5EF4-FFF2-40B4-BE49-F238E27FC236}">
                <a16:creationId xmlns="" xmlns:a16="http://schemas.microsoft.com/office/drawing/2014/main" id="{B012EAC2-49E5-4BD8-BA90-4A83DE909F00}"/>
              </a:ext>
            </a:extLst>
          </p:cNvPr>
          <p:cNvSpPr/>
          <p:nvPr/>
        </p:nvSpPr>
        <p:spPr>
          <a:xfrm>
            <a:off x="7958724" y="5051725"/>
            <a:ext cx="933450" cy="914400"/>
          </a:xfrm>
          <a:prstGeom prst="flowChartConnector">
            <a:avLst/>
          </a:prstGeom>
          <a:solidFill>
            <a:srgbClr val="8B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35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مدیران</a:t>
            </a:r>
          </a:p>
        </p:txBody>
      </p:sp>
      <p:sp>
        <p:nvSpPr>
          <p:cNvPr id="119" name="Flowchart: Connector 118">
            <a:extLst>
              <a:ext uri="{FF2B5EF4-FFF2-40B4-BE49-F238E27FC236}">
                <a16:creationId xmlns="" xmlns:a16="http://schemas.microsoft.com/office/drawing/2014/main" id="{7AC4F9E9-4310-4426-ADC9-D5DB33E82223}"/>
              </a:ext>
            </a:extLst>
          </p:cNvPr>
          <p:cNvSpPr/>
          <p:nvPr/>
        </p:nvSpPr>
        <p:spPr>
          <a:xfrm>
            <a:off x="7701549" y="4799314"/>
            <a:ext cx="1447800" cy="1419225"/>
          </a:xfrm>
          <a:prstGeom prst="flowChartConnector">
            <a:avLst/>
          </a:prstGeom>
          <a:noFill/>
          <a:ln w="19050">
            <a:solidFill>
              <a:srgbClr val="8BFF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a-IR" sz="1350" dirty="0"/>
          </a:p>
        </p:txBody>
      </p:sp>
      <p:sp>
        <p:nvSpPr>
          <p:cNvPr id="120" name="Rectangle: Rounded Corners 119">
            <a:extLst>
              <a:ext uri="{FF2B5EF4-FFF2-40B4-BE49-F238E27FC236}">
                <a16:creationId xmlns="" xmlns:a16="http://schemas.microsoft.com/office/drawing/2014/main" id="{B3B14644-07A6-41BE-A85A-7A3EA812CDB3}"/>
              </a:ext>
            </a:extLst>
          </p:cNvPr>
          <p:cNvSpPr/>
          <p:nvPr/>
        </p:nvSpPr>
        <p:spPr>
          <a:xfrm>
            <a:off x="9344613" y="4839319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675" dirty="0">
                <a:cs typeface="B Mitra" panose="00000400000000000000" pitchFamily="2" charset="-78"/>
              </a:rPr>
              <a:t>شاخص‌های سازمان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اهداف واحدها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="" xmlns:a16="http://schemas.microsoft.com/office/drawing/2014/main" id="{F4D4F44A-418B-4BCC-A1CF-486EC5E73E13}"/>
              </a:ext>
            </a:extLst>
          </p:cNvPr>
          <p:cNvSpPr/>
          <p:nvPr/>
        </p:nvSpPr>
        <p:spPr>
          <a:xfrm>
            <a:off x="9015999" y="4905994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825" b="1" dirty="0">
                <a:cs typeface="B Mitra" panose="00000400000000000000" pitchFamily="2" charset="-78"/>
              </a:rPr>
              <a:t>شاخص‌گذاری</a:t>
            </a:r>
          </a:p>
        </p:txBody>
      </p:sp>
      <p:sp>
        <p:nvSpPr>
          <p:cNvPr id="122" name="Flowchart: Connector 121">
            <a:extLst>
              <a:ext uri="{FF2B5EF4-FFF2-40B4-BE49-F238E27FC236}">
                <a16:creationId xmlns="" xmlns:a16="http://schemas.microsoft.com/office/drawing/2014/main" id="{0DC8A1E9-1C31-4AA1-84B5-64E602C656BC}"/>
              </a:ext>
            </a:extLst>
          </p:cNvPr>
          <p:cNvSpPr/>
          <p:nvPr/>
        </p:nvSpPr>
        <p:spPr>
          <a:xfrm>
            <a:off x="8871436" y="4964680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1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="" xmlns:a16="http://schemas.microsoft.com/office/drawing/2014/main" id="{4152DD92-E498-4922-8732-F2643D5B1E9B}"/>
              </a:ext>
            </a:extLst>
          </p:cNvPr>
          <p:cNvSpPr/>
          <p:nvPr/>
        </p:nvSpPr>
        <p:spPr>
          <a:xfrm>
            <a:off x="9344613" y="5732764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675" dirty="0">
                <a:cs typeface="B Mitra" panose="00000400000000000000" pitchFamily="2" charset="-78"/>
              </a:rPr>
              <a:t>تعریف زیرپروژه ها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سازماندهی و تقسیم کار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="" xmlns:a16="http://schemas.microsoft.com/office/drawing/2014/main" id="{F42C7A9B-9B12-4A14-ADC6-5FC958F0BE7F}"/>
              </a:ext>
            </a:extLst>
          </p:cNvPr>
          <p:cNvSpPr/>
          <p:nvPr/>
        </p:nvSpPr>
        <p:spPr>
          <a:xfrm>
            <a:off x="9015999" y="5799439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اجرا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="" xmlns:a16="http://schemas.microsoft.com/office/drawing/2014/main" id="{F8FA8C98-3899-49B8-B9A1-F9A60499A50C}"/>
              </a:ext>
            </a:extLst>
          </p:cNvPr>
          <p:cNvSpPr/>
          <p:nvPr/>
        </p:nvSpPr>
        <p:spPr>
          <a:xfrm>
            <a:off x="6465206" y="5732764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خودارزیابی مدیر واحد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ارزیابی توسط ستاد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="" xmlns:a16="http://schemas.microsoft.com/office/drawing/2014/main" id="{3BD689AB-0CC9-43AA-A656-F65F32237318}"/>
              </a:ext>
            </a:extLst>
          </p:cNvPr>
          <p:cNvSpPr/>
          <p:nvPr/>
        </p:nvSpPr>
        <p:spPr>
          <a:xfrm>
            <a:off x="7168149" y="5799439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ارزیابی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="" xmlns:a16="http://schemas.microsoft.com/office/drawing/2014/main" id="{F5E9D309-D9D2-4823-B2D4-E22879E26E81}"/>
              </a:ext>
            </a:extLst>
          </p:cNvPr>
          <p:cNvSpPr/>
          <p:nvPr/>
        </p:nvSpPr>
        <p:spPr>
          <a:xfrm>
            <a:off x="6489495" y="4839319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پاداش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تحلیل عملکرد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بازنگری اهداف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="" xmlns:a16="http://schemas.microsoft.com/office/drawing/2014/main" id="{574A1D89-6128-4F80-AC7F-1A8E50963166}"/>
              </a:ext>
            </a:extLst>
          </p:cNvPr>
          <p:cNvSpPr/>
          <p:nvPr/>
        </p:nvSpPr>
        <p:spPr>
          <a:xfrm>
            <a:off x="7221012" y="4905994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کنش</a:t>
            </a:r>
          </a:p>
        </p:txBody>
      </p:sp>
      <p:sp>
        <p:nvSpPr>
          <p:cNvPr id="129" name="Flowchart: Connector 128">
            <a:extLst>
              <a:ext uri="{FF2B5EF4-FFF2-40B4-BE49-F238E27FC236}">
                <a16:creationId xmlns="" xmlns:a16="http://schemas.microsoft.com/office/drawing/2014/main" id="{4BE1EE8D-351E-4AAE-A3EA-3E13CE4C2F0E}"/>
              </a:ext>
            </a:extLst>
          </p:cNvPr>
          <p:cNvSpPr/>
          <p:nvPr/>
        </p:nvSpPr>
        <p:spPr>
          <a:xfrm>
            <a:off x="8881805" y="5851675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2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30" name="Flowchart: Connector 129">
            <a:extLst>
              <a:ext uri="{FF2B5EF4-FFF2-40B4-BE49-F238E27FC236}">
                <a16:creationId xmlns="" xmlns:a16="http://schemas.microsoft.com/office/drawing/2014/main" id="{81785A40-CE87-4F07-818B-60AC6A5C17A6}"/>
              </a:ext>
            </a:extLst>
          </p:cNvPr>
          <p:cNvSpPr/>
          <p:nvPr/>
        </p:nvSpPr>
        <p:spPr>
          <a:xfrm>
            <a:off x="7763461" y="4958230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4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31" name="Flowchart: Connector 130">
            <a:extLst>
              <a:ext uri="{FF2B5EF4-FFF2-40B4-BE49-F238E27FC236}">
                <a16:creationId xmlns="" xmlns:a16="http://schemas.microsoft.com/office/drawing/2014/main" id="{6B929084-28EA-49C2-8FC8-4393E7F21DFC}"/>
              </a:ext>
            </a:extLst>
          </p:cNvPr>
          <p:cNvSpPr/>
          <p:nvPr/>
        </p:nvSpPr>
        <p:spPr>
          <a:xfrm>
            <a:off x="7722136" y="5851675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3</a:t>
            </a:r>
            <a:endParaRPr lang="fa-IR" sz="900" dirty="0">
              <a:cs typeface="B Titr" panose="00000700000000000000" pitchFamily="2" charset="-78"/>
            </a:endParaRP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="" xmlns:a16="http://schemas.microsoft.com/office/drawing/2014/main" id="{235BB243-C31C-4273-8466-80850564078F}"/>
              </a:ext>
            </a:extLst>
          </p:cNvPr>
          <p:cNvCxnSpPr>
            <a:cxnSpLocks/>
          </p:cNvCxnSpPr>
          <p:nvPr/>
        </p:nvCxnSpPr>
        <p:spPr>
          <a:xfrm flipH="1" flipV="1">
            <a:off x="7915862" y="6016916"/>
            <a:ext cx="69056" cy="555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="" xmlns:a16="http://schemas.microsoft.com/office/drawing/2014/main" id="{B499DFEA-59ED-47C9-89CA-40A9FC9A0E45}"/>
              </a:ext>
            </a:extLst>
          </p:cNvPr>
          <p:cNvCxnSpPr>
            <a:cxnSpLocks/>
          </p:cNvCxnSpPr>
          <p:nvPr/>
        </p:nvCxnSpPr>
        <p:spPr>
          <a:xfrm flipV="1">
            <a:off x="7727030" y="5239367"/>
            <a:ext cx="27385" cy="7869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="" xmlns:a16="http://schemas.microsoft.com/office/drawing/2014/main" id="{892B93E5-DE6B-4B7F-AB64-8E80F0C07907}"/>
              </a:ext>
            </a:extLst>
          </p:cNvPr>
          <p:cNvCxnSpPr>
            <a:cxnSpLocks/>
          </p:cNvCxnSpPr>
          <p:nvPr/>
        </p:nvCxnSpPr>
        <p:spPr>
          <a:xfrm>
            <a:off x="8867296" y="4943900"/>
            <a:ext cx="50949" cy="4156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="" xmlns:a16="http://schemas.microsoft.com/office/drawing/2014/main" id="{39D02B34-8CAA-44FA-A493-82BC997C89B0}"/>
              </a:ext>
            </a:extLst>
          </p:cNvPr>
          <p:cNvCxnSpPr>
            <a:cxnSpLocks/>
          </p:cNvCxnSpPr>
          <p:nvPr/>
        </p:nvCxnSpPr>
        <p:spPr>
          <a:xfrm flipH="1">
            <a:off x="9084579" y="5747893"/>
            <a:ext cx="25306" cy="522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Flowchart: Connector 135">
            <a:extLst>
              <a:ext uri="{FF2B5EF4-FFF2-40B4-BE49-F238E27FC236}">
                <a16:creationId xmlns="" xmlns:a16="http://schemas.microsoft.com/office/drawing/2014/main" id="{98C5D3B1-A29B-44E9-A263-CE58F0B268B3}"/>
              </a:ext>
            </a:extLst>
          </p:cNvPr>
          <p:cNvSpPr/>
          <p:nvPr/>
        </p:nvSpPr>
        <p:spPr>
          <a:xfrm>
            <a:off x="3467620" y="5043826"/>
            <a:ext cx="933450" cy="914400"/>
          </a:xfrm>
          <a:prstGeom prst="flowChartConnector">
            <a:avLst/>
          </a:prstGeom>
          <a:solidFill>
            <a:srgbClr val="8B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35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کارکنان</a:t>
            </a:r>
          </a:p>
        </p:txBody>
      </p:sp>
      <p:sp>
        <p:nvSpPr>
          <p:cNvPr id="137" name="Flowchart: Connector 136">
            <a:extLst>
              <a:ext uri="{FF2B5EF4-FFF2-40B4-BE49-F238E27FC236}">
                <a16:creationId xmlns="" xmlns:a16="http://schemas.microsoft.com/office/drawing/2014/main" id="{DDE4F1F1-6DD9-4137-BCE4-9C4F5204127C}"/>
              </a:ext>
            </a:extLst>
          </p:cNvPr>
          <p:cNvSpPr/>
          <p:nvPr/>
        </p:nvSpPr>
        <p:spPr>
          <a:xfrm>
            <a:off x="3210445" y="4791415"/>
            <a:ext cx="1447800" cy="1419225"/>
          </a:xfrm>
          <a:prstGeom prst="flowChartConnector">
            <a:avLst/>
          </a:prstGeom>
          <a:noFill/>
          <a:ln w="19050">
            <a:solidFill>
              <a:srgbClr val="8BFF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a-IR" sz="1350" dirty="0"/>
          </a:p>
        </p:txBody>
      </p:sp>
      <p:sp>
        <p:nvSpPr>
          <p:cNvPr id="138" name="Rectangle: Rounded Corners 137">
            <a:extLst>
              <a:ext uri="{FF2B5EF4-FFF2-40B4-BE49-F238E27FC236}">
                <a16:creationId xmlns="" xmlns:a16="http://schemas.microsoft.com/office/drawing/2014/main" id="{58D91C1D-F1F5-45AB-8C14-728F5CD003D9}"/>
              </a:ext>
            </a:extLst>
          </p:cNvPr>
          <p:cNvSpPr/>
          <p:nvPr/>
        </p:nvSpPr>
        <p:spPr>
          <a:xfrm>
            <a:off x="4853510" y="4831420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675" dirty="0">
                <a:cs typeface="B Mitra" panose="00000400000000000000" pitchFamily="2" charset="-78"/>
              </a:rPr>
              <a:t>زیر پروژه‌ها</a:t>
            </a:r>
          </a:p>
          <a:p>
            <a:pPr algn="r"/>
            <a:r>
              <a:rPr lang="fa-IR" sz="675" dirty="0">
                <a:cs typeface="B Mitra" panose="00000400000000000000" pitchFamily="2" charset="-78"/>
              </a:rPr>
              <a:t>اهداف کارکنان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="" xmlns:a16="http://schemas.microsoft.com/office/drawing/2014/main" id="{A7E2B37D-97B4-4163-8522-B1BD404E4E14}"/>
              </a:ext>
            </a:extLst>
          </p:cNvPr>
          <p:cNvSpPr/>
          <p:nvPr/>
        </p:nvSpPr>
        <p:spPr>
          <a:xfrm>
            <a:off x="4524895" y="4898095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a-IR" sz="825" b="1" dirty="0">
                <a:cs typeface="B Mitra" panose="00000400000000000000" pitchFamily="2" charset="-78"/>
              </a:rPr>
              <a:t>شاخص‌گذاری</a:t>
            </a:r>
          </a:p>
        </p:txBody>
      </p:sp>
      <p:sp>
        <p:nvSpPr>
          <p:cNvPr id="140" name="Flowchart: Connector 139">
            <a:extLst>
              <a:ext uri="{FF2B5EF4-FFF2-40B4-BE49-F238E27FC236}">
                <a16:creationId xmlns="" xmlns:a16="http://schemas.microsoft.com/office/drawing/2014/main" id="{725B7B43-A8C9-40FB-A0AB-35ACBC93BD0D}"/>
              </a:ext>
            </a:extLst>
          </p:cNvPr>
          <p:cNvSpPr/>
          <p:nvPr/>
        </p:nvSpPr>
        <p:spPr>
          <a:xfrm>
            <a:off x="4380333" y="4956781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1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41" name="Rectangle: Rounded Corners 140">
            <a:extLst>
              <a:ext uri="{FF2B5EF4-FFF2-40B4-BE49-F238E27FC236}">
                <a16:creationId xmlns="" xmlns:a16="http://schemas.microsoft.com/office/drawing/2014/main" id="{AD6BA07E-A7BC-4967-B518-03C9164A2B13}"/>
              </a:ext>
            </a:extLst>
          </p:cNvPr>
          <p:cNvSpPr/>
          <p:nvPr/>
        </p:nvSpPr>
        <p:spPr>
          <a:xfrm>
            <a:off x="4853510" y="5724865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/>
            <a:r>
              <a:rPr lang="fa-IR" sz="675" dirty="0">
                <a:cs typeface="B Mitra" panose="00000400000000000000" pitchFamily="2" charset="-78"/>
              </a:rPr>
              <a:t>برنامه‎ریزی توسط کارکنان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="" xmlns:a16="http://schemas.microsoft.com/office/drawing/2014/main" id="{B3E2840C-87EC-4B1E-A5E0-8DBFDC2AD80F}"/>
              </a:ext>
            </a:extLst>
          </p:cNvPr>
          <p:cNvSpPr/>
          <p:nvPr/>
        </p:nvSpPr>
        <p:spPr>
          <a:xfrm>
            <a:off x="4524895" y="5791540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اجرا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="" xmlns:a16="http://schemas.microsoft.com/office/drawing/2014/main" id="{0E0B8A48-B63D-467D-BD26-BCD01927E248}"/>
              </a:ext>
            </a:extLst>
          </p:cNvPr>
          <p:cNvSpPr/>
          <p:nvPr/>
        </p:nvSpPr>
        <p:spPr>
          <a:xfrm>
            <a:off x="4144682" y="2621734"/>
            <a:ext cx="4139065" cy="1671638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1350"/>
          </a:p>
        </p:txBody>
      </p:sp>
      <p:sp>
        <p:nvSpPr>
          <p:cNvPr id="144" name="Rectangle: Rounded Corners 143">
            <a:extLst>
              <a:ext uri="{FF2B5EF4-FFF2-40B4-BE49-F238E27FC236}">
                <a16:creationId xmlns="" xmlns:a16="http://schemas.microsoft.com/office/drawing/2014/main" id="{990F1F34-A787-441E-8BC7-37DF5279E988}"/>
              </a:ext>
            </a:extLst>
          </p:cNvPr>
          <p:cNvSpPr/>
          <p:nvPr/>
        </p:nvSpPr>
        <p:spPr>
          <a:xfrm>
            <a:off x="1974102" y="5724865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توسط مدیر بلافصل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="" xmlns:a16="http://schemas.microsoft.com/office/drawing/2014/main" id="{CFFB5782-8BAC-44C6-930C-B275E3DB4C5C}"/>
              </a:ext>
            </a:extLst>
          </p:cNvPr>
          <p:cNvSpPr/>
          <p:nvPr/>
        </p:nvSpPr>
        <p:spPr>
          <a:xfrm>
            <a:off x="2677045" y="5791540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ارزیابی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="" xmlns:a16="http://schemas.microsoft.com/office/drawing/2014/main" id="{07E996F2-0429-4000-8741-04C13F8578D3}"/>
              </a:ext>
            </a:extLst>
          </p:cNvPr>
          <p:cNvSpPr/>
          <p:nvPr/>
        </p:nvSpPr>
        <p:spPr>
          <a:xfrm>
            <a:off x="1998391" y="4831420"/>
            <a:ext cx="1057275" cy="466725"/>
          </a:xfrm>
          <a:prstGeom prst="roundRect">
            <a:avLst/>
          </a:prstGeom>
          <a:solidFill>
            <a:srgbClr val="0070C0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a-IR" sz="675" dirty="0">
                <a:cs typeface="B Mitra" panose="00000400000000000000" pitchFamily="2" charset="-78"/>
              </a:rPr>
              <a:t>پاداش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تحلیل عملکرد</a:t>
            </a:r>
            <a:br>
              <a:rPr lang="fa-IR" sz="675" dirty="0">
                <a:cs typeface="B Mitra" panose="00000400000000000000" pitchFamily="2" charset="-78"/>
              </a:rPr>
            </a:br>
            <a:r>
              <a:rPr lang="fa-IR" sz="675" dirty="0">
                <a:cs typeface="B Mitra" panose="00000400000000000000" pitchFamily="2" charset="-78"/>
              </a:rPr>
              <a:t>بازتعریف فعالیت‌ها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="" xmlns:a16="http://schemas.microsoft.com/office/drawing/2014/main" id="{B53C1AB5-3F50-4E9F-9498-30B9F7701D58}"/>
              </a:ext>
            </a:extLst>
          </p:cNvPr>
          <p:cNvSpPr/>
          <p:nvPr/>
        </p:nvSpPr>
        <p:spPr>
          <a:xfrm>
            <a:off x="2729909" y="4898095"/>
            <a:ext cx="661988" cy="3333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825" b="1" dirty="0">
                <a:cs typeface="B Mitra" panose="00000400000000000000" pitchFamily="2" charset="-78"/>
              </a:rPr>
              <a:t>کنش</a:t>
            </a:r>
          </a:p>
        </p:txBody>
      </p:sp>
      <p:sp>
        <p:nvSpPr>
          <p:cNvPr id="148" name="Flowchart: Connector 147">
            <a:extLst>
              <a:ext uri="{FF2B5EF4-FFF2-40B4-BE49-F238E27FC236}">
                <a16:creationId xmlns="" xmlns:a16="http://schemas.microsoft.com/office/drawing/2014/main" id="{790886F8-AD2F-4062-8B5E-7241CBD9C5B0}"/>
              </a:ext>
            </a:extLst>
          </p:cNvPr>
          <p:cNvSpPr/>
          <p:nvPr/>
        </p:nvSpPr>
        <p:spPr>
          <a:xfrm>
            <a:off x="4390702" y="5843776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2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49" name="Flowchart: Connector 148">
            <a:extLst>
              <a:ext uri="{FF2B5EF4-FFF2-40B4-BE49-F238E27FC236}">
                <a16:creationId xmlns="" xmlns:a16="http://schemas.microsoft.com/office/drawing/2014/main" id="{45B7250E-706A-469B-9CC8-DC7355CD562B}"/>
              </a:ext>
            </a:extLst>
          </p:cNvPr>
          <p:cNvSpPr/>
          <p:nvPr/>
        </p:nvSpPr>
        <p:spPr>
          <a:xfrm>
            <a:off x="3272358" y="4950331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4</a:t>
            </a:r>
            <a:endParaRPr lang="fa-IR" sz="900" dirty="0">
              <a:cs typeface="B Titr" panose="00000700000000000000" pitchFamily="2" charset="-78"/>
            </a:endParaRPr>
          </a:p>
        </p:txBody>
      </p:sp>
      <p:sp>
        <p:nvSpPr>
          <p:cNvPr id="150" name="Flowchart: Connector 149">
            <a:extLst>
              <a:ext uri="{FF2B5EF4-FFF2-40B4-BE49-F238E27FC236}">
                <a16:creationId xmlns="" xmlns:a16="http://schemas.microsoft.com/office/drawing/2014/main" id="{CC9225DB-0B2D-48AE-8574-2DDDAC7CCCB8}"/>
              </a:ext>
            </a:extLst>
          </p:cNvPr>
          <p:cNvSpPr/>
          <p:nvPr/>
        </p:nvSpPr>
        <p:spPr>
          <a:xfrm>
            <a:off x="3231033" y="5843776"/>
            <a:ext cx="216000" cy="2160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1050" dirty="0">
                <a:cs typeface="B Titr" panose="00000700000000000000" pitchFamily="2" charset="-78"/>
              </a:rPr>
              <a:t>3</a:t>
            </a:r>
            <a:endParaRPr lang="fa-IR" sz="900" dirty="0">
              <a:cs typeface="B Titr" panose="00000700000000000000" pitchFamily="2" charset="-78"/>
            </a:endParaRPr>
          </a:p>
        </p:txBody>
      </p:sp>
      <p:cxnSp>
        <p:nvCxnSpPr>
          <p:cNvPr id="151" name="Straight Arrow Connector 150">
            <a:extLst>
              <a:ext uri="{FF2B5EF4-FFF2-40B4-BE49-F238E27FC236}">
                <a16:creationId xmlns="" xmlns:a16="http://schemas.microsoft.com/office/drawing/2014/main" id="{C3DC1C7D-8B5C-4F85-8231-0B80CEBF704C}"/>
              </a:ext>
            </a:extLst>
          </p:cNvPr>
          <p:cNvCxnSpPr>
            <a:cxnSpLocks/>
          </p:cNvCxnSpPr>
          <p:nvPr/>
        </p:nvCxnSpPr>
        <p:spPr>
          <a:xfrm flipH="1" flipV="1">
            <a:off x="3424758" y="6009017"/>
            <a:ext cx="69056" cy="555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="" xmlns:a16="http://schemas.microsoft.com/office/drawing/2014/main" id="{E8642872-DF03-44E1-B654-9D4F37E5E2DE}"/>
              </a:ext>
            </a:extLst>
          </p:cNvPr>
          <p:cNvCxnSpPr>
            <a:cxnSpLocks/>
          </p:cNvCxnSpPr>
          <p:nvPr/>
        </p:nvCxnSpPr>
        <p:spPr>
          <a:xfrm flipV="1">
            <a:off x="3235927" y="5231468"/>
            <a:ext cx="27385" cy="7869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="" xmlns:a16="http://schemas.microsoft.com/office/drawing/2014/main" id="{9F1FF133-B309-48D3-9E6B-922C0EB0D6F0}"/>
              </a:ext>
            </a:extLst>
          </p:cNvPr>
          <p:cNvCxnSpPr>
            <a:cxnSpLocks/>
          </p:cNvCxnSpPr>
          <p:nvPr/>
        </p:nvCxnSpPr>
        <p:spPr>
          <a:xfrm>
            <a:off x="4376193" y="4936001"/>
            <a:ext cx="50949" cy="4156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="" xmlns:a16="http://schemas.microsoft.com/office/drawing/2014/main" id="{E6C97656-EACC-481F-898B-AAF239AACAB7}"/>
              </a:ext>
            </a:extLst>
          </p:cNvPr>
          <p:cNvCxnSpPr>
            <a:cxnSpLocks/>
          </p:cNvCxnSpPr>
          <p:nvPr/>
        </p:nvCxnSpPr>
        <p:spPr>
          <a:xfrm flipH="1">
            <a:off x="4593476" y="5739994"/>
            <a:ext cx="25306" cy="522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: Rounded Corners 154">
            <a:extLst>
              <a:ext uri="{FF2B5EF4-FFF2-40B4-BE49-F238E27FC236}">
                <a16:creationId xmlns="" xmlns:a16="http://schemas.microsoft.com/office/drawing/2014/main" id="{41F6D134-61E2-4D72-922E-EFDE800394CC}"/>
              </a:ext>
            </a:extLst>
          </p:cNvPr>
          <p:cNvSpPr/>
          <p:nvPr/>
        </p:nvSpPr>
        <p:spPr>
          <a:xfrm>
            <a:off x="6364600" y="4656399"/>
            <a:ext cx="4139065" cy="169545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1350"/>
          </a:p>
        </p:txBody>
      </p:sp>
      <p:sp>
        <p:nvSpPr>
          <p:cNvPr id="156" name="Rectangle: Rounded Corners 155">
            <a:extLst>
              <a:ext uri="{FF2B5EF4-FFF2-40B4-BE49-F238E27FC236}">
                <a16:creationId xmlns="" xmlns:a16="http://schemas.microsoft.com/office/drawing/2014/main" id="{E8272521-D55A-4398-8C46-C9CCE541CCBD}"/>
              </a:ext>
            </a:extLst>
          </p:cNvPr>
          <p:cNvSpPr/>
          <p:nvPr/>
        </p:nvSpPr>
        <p:spPr>
          <a:xfrm>
            <a:off x="1882324" y="4653301"/>
            <a:ext cx="4139065" cy="169545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1350"/>
          </a:p>
        </p:txBody>
      </p:sp>
      <p:cxnSp>
        <p:nvCxnSpPr>
          <p:cNvPr id="157" name="Connector: Elbow 156">
            <a:extLst>
              <a:ext uri="{FF2B5EF4-FFF2-40B4-BE49-F238E27FC236}">
                <a16:creationId xmlns="" xmlns:a16="http://schemas.microsoft.com/office/drawing/2014/main" id="{5C69F403-5732-4B5A-B90F-4358D2F8D87F}"/>
              </a:ext>
            </a:extLst>
          </p:cNvPr>
          <p:cNvCxnSpPr>
            <a:cxnSpLocks/>
            <a:stCxn id="143" idx="2"/>
            <a:endCxn id="155" idx="0"/>
          </p:cNvCxnSpPr>
          <p:nvPr/>
        </p:nvCxnSpPr>
        <p:spPr>
          <a:xfrm rot="16200000" flipH="1">
            <a:off x="7142661" y="3364926"/>
            <a:ext cx="363027" cy="2219918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95000"/>
              </a:schemeClr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: Rounded Corners 157">
            <a:extLst>
              <a:ext uri="{FF2B5EF4-FFF2-40B4-BE49-F238E27FC236}">
                <a16:creationId xmlns="" xmlns:a16="http://schemas.microsoft.com/office/drawing/2014/main" id="{4D45FA5E-7665-42C3-8AA1-702556A7AA35}"/>
              </a:ext>
            </a:extLst>
          </p:cNvPr>
          <p:cNvSpPr/>
          <p:nvPr/>
        </p:nvSpPr>
        <p:spPr>
          <a:xfrm>
            <a:off x="2042994" y="1868819"/>
            <a:ext cx="835348" cy="44493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100" b="1" dirty="0">
                <a:cs typeface="B Mitra" panose="00000400000000000000" pitchFamily="2" charset="-78"/>
              </a:rPr>
              <a:t>گزارش جامع ارزیابی</a:t>
            </a: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="" xmlns:a16="http://schemas.microsoft.com/office/drawing/2014/main" id="{DC932387-79B2-40A8-B7CD-FA7A6CA78335}"/>
              </a:ext>
            </a:extLst>
          </p:cNvPr>
          <p:cNvSpPr/>
          <p:nvPr/>
        </p:nvSpPr>
        <p:spPr>
          <a:xfrm>
            <a:off x="3126811" y="1344025"/>
            <a:ext cx="762013" cy="27000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200" dirty="0">
                <a:cs typeface="B Mitra" panose="00000400000000000000" pitchFamily="2" charset="-78"/>
              </a:rPr>
              <a:t>رییس جمهور</a:t>
            </a:r>
          </a:p>
        </p:txBody>
      </p:sp>
      <p:sp>
        <p:nvSpPr>
          <p:cNvPr id="160" name="Rectangle: Rounded Corners 159">
            <a:extLst>
              <a:ext uri="{FF2B5EF4-FFF2-40B4-BE49-F238E27FC236}">
                <a16:creationId xmlns="" xmlns:a16="http://schemas.microsoft.com/office/drawing/2014/main" id="{4153D49B-AD70-421B-B790-05C4786157BD}"/>
              </a:ext>
            </a:extLst>
          </p:cNvPr>
          <p:cNvSpPr/>
          <p:nvPr/>
        </p:nvSpPr>
        <p:spPr>
          <a:xfrm>
            <a:off x="3938982" y="1344025"/>
            <a:ext cx="715500" cy="27000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200" dirty="0">
                <a:cs typeface="B Mitra" panose="00000400000000000000" pitchFamily="2" charset="-78"/>
              </a:rPr>
              <a:t>مجلس</a:t>
            </a:r>
            <a:endParaRPr lang="fa-IR" sz="1050" dirty="0">
              <a:cs typeface="B Mitra" panose="00000400000000000000" pitchFamily="2" charset="-78"/>
            </a:endParaRP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="" xmlns:a16="http://schemas.microsoft.com/office/drawing/2014/main" id="{0B252DAC-97E2-4D5B-BD2B-2785AEF717DA}"/>
              </a:ext>
            </a:extLst>
          </p:cNvPr>
          <p:cNvSpPr/>
          <p:nvPr/>
        </p:nvSpPr>
        <p:spPr>
          <a:xfrm>
            <a:off x="3540342" y="990784"/>
            <a:ext cx="715122" cy="27000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200" dirty="0">
                <a:cs typeface="B Mitra" panose="00000400000000000000" pitchFamily="2" charset="-78"/>
              </a:rPr>
              <a:t>رهبری</a:t>
            </a:r>
          </a:p>
        </p:txBody>
      </p:sp>
      <p:sp>
        <p:nvSpPr>
          <p:cNvPr id="162" name="Callout: Up Arrow 161">
            <a:extLst>
              <a:ext uri="{FF2B5EF4-FFF2-40B4-BE49-F238E27FC236}">
                <a16:creationId xmlns="" xmlns:a16="http://schemas.microsoft.com/office/drawing/2014/main" id="{1954382E-3EDB-4784-8A69-81D57598B32E}"/>
              </a:ext>
            </a:extLst>
          </p:cNvPr>
          <p:cNvSpPr/>
          <p:nvPr/>
        </p:nvSpPr>
        <p:spPr>
          <a:xfrm>
            <a:off x="5067483" y="1560590"/>
            <a:ext cx="2255994" cy="600336"/>
          </a:xfrm>
          <a:prstGeom prst="upArrowCallout">
            <a:avLst>
              <a:gd name="adj1" fmla="val 50000"/>
              <a:gd name="adj2" fmla="val 29533"/>
              <a:gd name="adj3" fmla="val 25000"/>
              <a:gd name="adj4" fmla="val 6497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1400" b="1" dirty="0">
                <a:cs typeface="B Mitra" panose="00000400000000000000" pitchFamily="2" charset="-78"/>
              </a:rPr>
              <a:t>نظام جامع مدیریت عملکرد دولت</a:t>
            </a:r>
          </a:p>
        </p:txBody>
      </p:sp>
      <p:sp>
        <p:nvSpPr>
          <p:cNvPr id="163" name="Flowchart: Connector 162">
            <a:extLst>
              <a:ext uri="{FF2B5EF4-FFF2-40B4-BE49-F238E27FC236}">
                <a16:creationId xmlns="" xmlns:a16="http://schemas.microsoft.com/office/drawing/2014/main" id="{9497A92A-E59E-4997-99F3-7CE8A5F309DF}"/>
              </a:ext>
            </a:extLst>
          </p:cNvPr>
          <p:cNvSpPr/>
          <p:nvPr/>
        </p:nvSpPr>
        <p:spPr>
          <a:xfrm>
            <a:off x="5860184" y="225211"/>
            <a:ext cx="691799" cy="691098"/>
          </a:xfrm>
          <a:prstGeom prst="flowChartConnector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1350" dirty="0"/>
          </a:p>
        </p:txBody>
      </p:sp>
      <p:sp>
        <p:nvSpPr>
          <p:cNvPr id="164" name="Rectangle: Rounded Corners 163">
            <a:extLst>
              <a:ext uri="{FF2B5EF4-FFF2-40B4-BE49-F238E27FC236}">
                <a16:creationId xmlns="" xmlns:a16="http://schemas.microsoft.com/office/drawing/2014/main" id="{8CF2DEC7-215A-4368-BD16-FB6391F4622E}"/>
              </a:ext>
            </a:extLst>
          </p:cNvPr>
          <p:cNvSpPr/>
          <p:nvPr/>
        </p:nvSpPr>
        <p:spPr>
          <a:xfrm>
            <a:off x="2954403" y="914268"/>
            <a:ext cx="1754538" cy="777394"/>
          </a:xfrm>
          <a:prstGeom prst="round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a-IR" sz="1350" dirty="0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="" xmlns:a16="http://schemas.microsoft.com/office/drawing/2014/main" id="{9C1A8DD0-5069-4E80-9E79-EA1A5538FB65}"/>
              </a:ext>
            </a:extLst>
          </p:cNvPr>
          <p:cNvSpPr/>
          <p:nvPr/>
        </p:nvSpPr>
        <p:spPr>
          <a:xfrm>
            <a:off x="8104810" y="995988"/>
            <a:ext cx="1057275" cy="27297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900" b="1" dirty="0">
                <a:cs typeface="B Mitra" panose="00000400000000000000" pitchFamily="2" charset="-78"/>
              </a:rPr>
              <a:t>سیاست‌های کلی نظام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="" xmlns:a16="http://schemas.microsoft.com/office/drawing/2014/main" id="{FB80EE33-74F4-42AB-B516-2A29DFDEAAD1}"/>
              </a:ext>
            </a:extLst>
          </p:cNvPr>
          <p:cNvSpPr/>
          <p:nvPr/>
        </p:nvSpPr>
        <p:spPr>
          <a:xfrm>
            <a:off x="7808705" y="1341318"/>
            <a:ext cx="796370" cy="27297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a-IR" sz="900" b="1" dirty="0">
                <a:cs typeface="B Mitra" panose="00000400000000000000" pitchFamily="2" charset="-78"/>
              </a:rPr>
              <a:t>خط‌مشی‌دولت</a:t>
            </a:r>
          </a:p>
        </p:txBody>
      </p:sp>
      <p:sp>
        <p:nvSpPr>
          <p:cNvPr id="167" name="Arrow: Pentagon 166">
            <a:extLst>
              <a:ext uri="{FF2B5EF4-FFF2-40B4-BE49-F238E27FC236}">
                <a16:creationId xmlns="" xmlns:a16="http://schemas.microsoft.com/office/drawing/2014/main" id="{DB61E2A5-452A-46A1-86B6-24566EC5754F}"/>
              </a:ext>
            </a:extLst>
          </p:cNvPr>
          <p:cNvSpPr/>
          <p:nvPr/>
        </p:nvSpPr>
        <p:spPr>
          <a:xfrm rot="16200000">
            <a:off x="5974122" y="232777"/>
            <a:ext cx="464241" cy="1867911"/>
          </a:xfrm>
          <a:prstGeom prst="homePlate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fa-IR" sz="2000" b="1" dirty="0">
                <a:cs typeface="B Mitra" panose="00000400000000000000" pitchFamily="2" charset="-78"/>
              </a:rPr>
              <a:t>چشم انداز</a:t>
            </a:r>
          </a:p>
        </p:txBody>
      </p:sp>
      <p:sp>
        <p:nvSpPr>
          <p:cNvPr id="168" name="Rectangle: Rounded Corners 167">
            <a:extLst>
              <a:ext uri="{FF2B5EF4-FFF2-40B4-BE49-F238E27FC236}">
                <a16:creationId xmlns="" xmlns:a16="http://schemas.microsoft.com/office/drawing/2014/main" id="{94D23D54-98BD-446A-B6CE-0980904F0FB2}"/>
              </a:ext>
            </a:extLst>
          </p:cNvPr>
          <p:cNvSpPr/>
          <p:nvPr/>
        </p:nvSpPr>
        <p:spPr>
          <a:xfrm>
            <a:off x="8687444" y="1332387"/>
            <a:ext cx="796370" cy="272970"/>
          </a:xfrm>
          <a:prstGeom prst="roundRect">
            <a:avLst/>
          </a:prstGeom>
          <a:solidFill>
            <a:srgbClr val="00CC9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fa-IR" sz="900" b="1" dirty="0">
                <a:cs typeface="B Mitra" panose="00000400000000000000" pitchFamily="2" charset="-78"/>
              </a:rPr>
              <a:t>قوانین</a:t>
            </a:r>
          </a:p>
        </p:txBody>
      </p:sp>
      <p:sp>
        <p:nvSpPr>
          <p:cNvPr id="169" name="Rectangle: Rounded Corners 168">
            <a:extLst>
              <a:ext uri="{FF2B5EF4-FFF2-40B4-BE49-F238E27FC236}">
                <a16:creationId xmlns="" xmlns:a16="http://schemas.microsoft.com/office/drawing/2014/main" id="{307EAC9D-3071-4122-A8A9-E448C73F152C}"/>
              </a:ext>
            </a:extLst>
          </p:cNvPr>
          <p:cNvSpPr/>
          <p:nvPr/>
        </p:nvSpPr>
        <p:spPr>
          <a:xfrm>
            <a:off x="7741424" y="930171"/>
            <a:ext cx="1867911" cy="777394"/>
          </a:xfrm>
          <a:prstGeom prst="round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a-IR" sz="1350"/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="" xmlns:a16="http://schemas.microsoft.com/office/drawing/2014/main" id="{FBD35315-F5FB-4215-9B05-35BADE300A23}"/>
              </a:ext>
            </a:extLst>
          </p:cNvPr>
          <p:cNvCxnSpPr>
            <a:cxnSpLocks/>
          </p:cNvCxnSpPr>
          <p:nvPr/>
        </p:nvCxnSpPr>
        <p:spPr>
          <a:xfrm>
            <a:off x="4698751" y="1491851"/>
            <a:ext cx="3064710" cy="8379"/>
          </a:xfrm>
          <a:prstGeom prst="straightConnector1">
            <a:avLst/>
          </a:prstGeom>
          <a:ln w="12700">
            <a:solidFill>
              <a:schemeClr val="bg1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or: Elbow 170">
            <a:extLst>
              <a:ext uri="{FF2B5EF4-FFF2-40B4-BE49-F238E27FC236}">
                <a16:creationId xmlns="" xmlns:a16="http://schemas.microsoft.com/office/drawing/2014/main" id="{63A8B5A1-3E12-4705-B7A9-3818936412B3}"/>
              </a:ext>
            </a:extLst>
          </p:cNvPr>
          <p:cNvCxnSpPr>
            <a:cxnSpLocks/>
            <a:stCxn id="169" idx="2"/>
          </p:cNvCxnSpPr>
          <p:nvPr/>
        </p:nvCxnSpPr>
        <p:spPr>
          <a:xfrm rot="5400000">
            <a:off x="7858259" y="1165916"/>
            <a:ext cx="275468" cy="1358771"/>
          </a:xfrm>
          <a:prstGeom prst="bentConnector2">
            <a:avLst/>
          </a:prstGeom>
          <a:ln w="12700">
            <a:solidFill>
              <a:schemeClr val="bg1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or: Elbow 171">
            <a:extLst>
              <a:ext uri="{FF2B5EF4-FFF2-40B4-BE49-F238E27FC236}">
                <a16:creationId xmlns="" xmlns:a16="http://schemas.microsoft.com/office/drawing/2014/main" id="{AE25083D-1AE5-47AB-8037-E9D81A781A87}"/>
              </a:ext>
            </a:extLst>
          </p:cNvPr>
          <p:cNvCxnSpPr>
            <a:cxnSpLocks/>
            <a:stCxn id="158" idx="0"/>
            <a:endCxn id="183" idx="0"/>
          </p:cNvCxnSpPr>
          <p:nvPr/>
        </p:nvCxnSpPr>
        <p:spPr>
          <a:xfrm rot="5400000" flipH="1" flipV="1">
            <a:off x="2345613" y="1417814"/>
            <a:ext cx="566060" cy="335950"/>
          </a:xfrm>
          <a:prstGeom prst="bentConnector2">
            <a:avLst/>
          </a:prstGeom>
          <a:ln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="" xmlns:a16="http://schemas.microsoft.com/office/drawing/2014/main" id="{2E3DEC5F-FDB4-490F-8CD5-4D2556D3A86F}"/>
              </a:ext>
            </a:extLst>
          </p:cNvPr>
          <p:cNvCxnSpPr>
            <a:cxnSpLocks/>
            <a:stCxn id="162" idx="2"/>
            <a:endCxn id="173" idx="3"/>
          </p:cNvCxnSpPr>
          <p:nvPr/>
        </p:nvCxnSpPr>
        <p:spPr>
          <a:xfrm flipH="1">
            <a:off x="6193500" y="2160928"/>
            <a:ext cx="1980" cy="382175"/>
          </a:xfrm>
          <a:prstGeom prst="straightConnector1">
            <a:avLst/>
          </a:prstGeom>
          <a:ln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or: Elbow 174">
            <a:extLst>
              <a:ext uri="{FF2B5EF4-FFF2-40B4-BE49-F238E27FC236}">
                <a16:creationId xmlns="" xmlns:a16="http://schemas.microsoft.com/office/drawing/2014/main" id="{C0EAEDDA-F733-48CB-9933-8F422F10BBF2}"/>
              </a:ext>
            </a:extLst>
          </p:cNvPr>
          <p:cNvCxnSpPr>
            <a:cxnSpLocks/>
            <a:stCxn id="164" idx="0"/>
            <a:endCxn id="167" idx="0"/>
          </p:cNvCxnSpPr>
          <p:nvPr/>
        </p:nvCxnSpPr>
        <p:spPr>
          <a:xfrm rot="16200000" flipH="1">
            <a:off x="4367718" y="378225"/>
            <a:ext cx="368523" cy="1440613"/>
          </a:xfrm>
          <a:prstGeom prst="bentConnector4">
            <a:avLst>
              <a:gd name="adj1" fmla="val -43939"/>
              <a:gd name="adj2" fmla="val 72409"/>
            </a:avLst>
          </a:prstGeom>
          <a:ln>
            <a:solidFill>
              <a:schemeClr val="bg1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ctor: Elbow 175">
            <a:extLst>
              <a:ext uri="{FF2B5EF4-FFF2-40B4-BE49-F238E27FC236}">
                <a16:creationId xmlns="" xmlns:a16="http://schemas.microsoft.com/office/drawing/2014/main" id="{C5E2175D-9B1D-4B08-A688-1298D6A58DA5}"/>
              </a:ext>
            </a:extLst>
          </p:cNvPr>
          <p:cNvCxnSpPr>
            <a:cxnSpLocks/>
            <a:stCxn id="167" idx="2"/>
            <a:endCxn id="169" idx="0"/>
          </p:cNvCxnSpPr>
          <p:nvPr/>
        </p:nvCxnSpPr>
        <p:spPr>
          <a:xfrm flipV="1">
            <a:off x="7140196" y="930171"/>
            <a:ext cx="1535182" cy="352620"/>
          </a:xfrm>
          <a:prstGeom prst="bentConnector4">
            <a:avLst>
              <a:gd name="adj1" fmla="val 28790"/>
              <a:gd name="adj2" fmla="val 141106"/>
            </a:avLst>
          </a:prstGeom>
          <a:ln>
            <a:solidFill>
              <a:schemeClr val="bg1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or: Elbow 176">
            <a:extLst>
              <a:ext uri="{FF2B5EF4-FFF2-40B4-BE49-F238E27FC236}">
                <a16:creationId xmlns="" xmlns:a16="http://schemas.microsoft.com/office/drawing/2014/main" id="{DAE71071-EEED-4E27-A889-95A16D9ADF7B}"/>
              </a:ext>
            </a:extLst>
          </p:cNvPr>
          <p:cNvCxnSpPr>
            <a:stCxn id="156" idx="3"/>
            <a:endCxn id="155" idx="1"/>
          </p:cNvCxnSpPr>
          <p:nvPr/>
        </p:nvCxnSpPr>
        <p:spPr>
          <a:xfrm>
            <a:off x="6021389" y="5501026"/>
            <a:ext cx="343211" cy="3098"/>
          </a:xfrm>
          <a:prstGeom prst="bentConnector3">
            <a:avLst/>
          </a:prstGeom>
          <a:ln w="12700">
            <a:solidFill>
              <a:schemeClr val="bg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Arrow: Left 177">
            <a:extLst>
              <a:ext uri="{FF2B5EF4-FFF2-40B4-BE49-F238E27FC236}">
                <a16:creationId xmlns="" xmlns:a16="http://schemas.microsoft.com/office/drawing/2014/main" id="{D87A12DA-72C9-483A-A9D2-985CF3722EDF}"/>
              </a:ext>
            </a:extLst>
          </p:cNvPr>
          <p:cNvSpPr/>
          <p:nvPr/>
        </p:nvSpPr>
        <p:spPr>
          <a:xfrm rot="19042422">
            <a:off x="9529393" y="2585052"/>
            <a:ext cx="368837" cy="1488674"/>
          </a:xfrm>
          <a:prstGeom prst="leftArrow">
            <a:avLst>
              <a:gd name="adj1" fmla="val 99648"/>
              <a:gd name="adj2" fmla="val 39736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fa-I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Mitra" panose="00000400000000000000" pitchFamily="2" charset="-78"/>
              </a:rPr>
              <a:t>ورودی‌ها</a:t>
            </a:r>
          </a:p>
        </p:txBody>
      </p:sp>
      <p:sp>
        <p:nvSpPr>
          <p:cNvPr id="179" name="Arrow: Left 178">
            <a:extLst>
              <a:ext uri="{FF2B5EF4-FFF2-40B4-BE49-F238E27FC236}">
                <a16:creationId xmlns="" xmlns:a16="http://schemas.microsoft.com/office/drawing/2014/main" id="{22DF6266-B03F-4849-BBA5-3D94A4FD9662}"/>
              </a:ext>
            </a:extLst>
          </p:cNvPr>
          <p:cNvSpPr/>
          <p:nvPr/>
        </p:nvSpPr>
        <p:spPr>
          <a:xfrm rot="2715920">
            <a:off x="2410656" y="2622678"/>
            <a:ext cx="368837" cy="1488674"/>
          </a:xfrm>
          <a:prstGeom prst="leftArrow">
            <a:avLst>
              <a:gd name="adj1" fmla="val 100000"/>
              <a:gd name="adj2" fmla="val 30847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fa-I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Mitra" panose="00000400000000000000" pitchFamily="2" charset="-78"/>
              </a:rPr>
              <a:t>نتایج</a:t>
            </a:r>
            <a:endParaRPr lang="fa-IR" sz="1400" b="1" dirty="0">
              <a:cs typeface="B Mitra" panose="00000400000000000000" pitchFamily="2" charset="-78"/>
            </a:endParaRPr>
          </a:p>
        </p:txBody>
      </p:sp>
      <p:cxnSp>
        <p:nvCxnSpPr>
          <p:cNvPr id="180" name="Connector: Elbow 179">
            <a:extLst>
              <a:ext uri="{FF2B5EF4-FFF2-40B4-BE49-F238E27FC236}">
                <a16:creationId xmlns="" xmlns:a16="http://schemas.microsoft.com/office/drawing/2014/main" id="{BEF3E0E4-AB21-4CFC-A8E5-E82EFCA7A59D}"/>
              </a:ext>
            </a:extLst>
          </p:cNvPr>
          <p:cNvCxnSpPr>
            <a:cxnSpLocks/>
            <a:endCxn id="158" idx="3"/>
          </p:cNvCxnSpPr>
          <p:nvPr/>
        </p:nvCxnSpPr>
        <p:spPr>
          <a:xfrm rot="10800000" flipV="1">
            <a:off x="2878342" y="1971184"/>
            <a:ext cx="869328" cy="120100"/>
          </a:xfrm>
          <a:prstGeom prst="bentConnector3">
            <a:avLst/>
          </a:prstGeom>
          <a:ln w="9525">
            <a:solidFill>
              <a:schemeClr val="bg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or: Elbow 180">
            <a:extLst>
              <a:ext uri="{FF2B5EF4-FFF2-40B4-BE49-F238E27FC236}">
                <a16:creationId xmlns="" xmlns:a16="http://schemas.microsoft.com/office/drawing/2014/main" id="{6C283505-6A65-4AE6-B6E4-3C2865ADCC5E}"/>
              </a:ext>
            </a:extLst>
          </p:cNvPr>
          <p:cNvCxnSpPr>
            <a:stCxn id="169" idx="3"/>
            <a:endCxn id="178" idx="3"/>
          </p:cNvCxnSpPr>
          <p:nvPr/>
        </p:nvCxnSpPr>
        <p:spPr>
          <a:xfrm>
            <a:off x="9609335" y="1318868"/>
            <a:ext cx="240169" cy="1885630"/>
          </a:xfrm>
          <a:prstGeom prst="bentConnector3">
            <a:avLst>
              <a:gd name="adj1" fmla="val 215471"/>
            </a:avLst>
          </a:prstGeom>
          <a:ln>
            <a:solidFill>
              <a:schemeClr val="bg1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or: Elbow 181">
            <a:extLst>
              <a:ext uri="{FF2B5EF4-FFF2-40B4-BE49-F238E27FC236}">
                <a16:creationId xmlns="" xmlns:a16="http://schemas.microsoft.com/office/drawing/2014/main" id="{D4CC2468-B3C1-48CF-A69F-D34607C4D37B}"/>
              </a:ext>
            </a:extLst>
          </p:cNvPr>
          <p:cNvCxnSpPr>
            <a:stCxn id="179" idx="1"/>
            <a:endCxn id="158" idx="2"/>
          </p:cNvCxnSpPr>
          <p:nvPr/>
        </p:nvCxnSpPr>
        <p:spPr>
          <a:xfrm rot="16200000" flipV="1">
            <a:off x="2001842" y="2772575"/>
            <a:ext cx="922260" cy="460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Rectangle: Rounded Corners 182">
            <a:extLst>
              <a:ext uri="{FF2B5EF4-FFF2-40B4-BE49-F238E27FC236}">
                <a16:creationId xmlns="" xmlns:a16="http://schemas.microsoft.com/office/drawing/2014/main" id="{1ACEFA4D-71D5-424A-A248-A469FFEFDF97}"/>
              </a:ext>
            </a:extLst>
          </p:cNvPr>
          <p:cNvSpPr/>
          <p:nvPr/>
        </p:nvSpPr>
        <p:spPr>
          <a:xfrm rot="16200000">
            <a:off x="2485654" y="1185379"/>
            <a:ext cx="856688" cy="2347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800" b="1" dirty="0">
                <a:cs typeface="B Mitra" panose="00000400000000000000" pitchFamily="2" charset="-78"/>
              </a:rPr>
              <a:t>نظام تصمیم گیری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="" xmlns:a16="http://schemas.microsoft.com/office/drawing/2014/main" id="{038C900B-134A-4A98-98B7-C6F5451E0274}"/>
              </a:ext>
            </a:extLst>
          </p:cNvPr>
          <p:cNvSpPr/>
          <p:nvPr/>
        </p:nvSpPr>
        <p:spPr>
          <a:xfrm rot="5400000">
            <a:off x="9220437" y="1227382"/>
            <a:ext cx="872594" cy="21127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800" b="1" dirty="0">
                <a:cs typeface="B Mitra" panose="00000400000000000000" pitchFamily="2" charset="-78"/>
              </a:rPr>
              <a:t>نظام برنامه‌ریزی</a:t>
            </a:r>
          </a:p>
        </p:txBody>
      </p:sp>
    </p:spTree>
    <p:extLst>
      <p:ext uri="{BB962C8B-B14F-4D97-AF65-F5344CB8AC3E}">
        <p14:creationId xmlns:p14="http://schemas.microsoft.com/office/powerpoint/2010/main" val="16850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7CE4964-5FEF-45AD-86F2-4D75E86A44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DAAAC85-78B6-4CD2-92B5-30E459D96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1356BA0-0355-460C-8F11-0665C4997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6B8888B-5ECB-4AC6-8E54-AF1CF61E1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 rot="5400000"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736E9D-B27A-4978-8802-51A8AB6D26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4249" y="-5626311"/>
            <a:ext cx="6554665" cy="26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6579825-6A88-43EF-BF22-A38825BE49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0451" y="-7542372"/>
            <a:ext cx="2002263" cy="19160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4F9474C-B840-4451-AAF9-DEF2C2A9E31D}"/>
              </a:ext>
            </a:extLst>
          </p:cNvPr>
          <p:cNvSpPr txBox="1"/>
          <p:nvPr/>
        </p:nvSpPr>
        <p:spPr>
          <a:xfrm rot="16200000">
            <a:off x="3551225" y="-2503829"/>
            <a:ext cx="512071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5000" dirty="0">
                <a:ln w="13462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سال 1403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E31915C-F04D-475D-8CA6-7DCF8257CCCA}"/>
              </a:ext>
            </a:extLst>
          </p:cNvPr>
          <p:cNvSpPr/>
          <p:nvPr/>
        </p:nvSpPr>
        <p:spPr>
          <a:xfrm>
            <a:off x="1861807" y="593196"/>
            <a:ext cx="8172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ranNastaliq" panose="02020505000000020003" pitchFamily="18" charset="0"/>
                <a:cs typeface="B Mitra" panose="00000400000000000000" pitchFamily="2" charset="-78"/>
              </a:rPr>
              <a:t>مفاهیم</a:t>
            </a:r>
            <a:endParaRPr lang="fa-IR" sz="72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ranNastaliq" panose="02020505000000020003" pitchFamily="18" charset="0"/>
              <a:cs typeface="B Mitra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1AD4624-E78E-42EB-9C43-8FF0DE346A9D}"/>
              </a:ext>
            </a:extLst>
          </p:cNvPr>
          <p:cNvSpPr txBox="1"/>
          <p:nvPr/>
        </p:nvSpPr>
        <p:spPr>
          <a:xfrm>
            <a:off x="4040563" y="1873744"/>
            <a:ext cx="38145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fa-IR" sz="2400" dirty="0">
              <a:latin typeface="Nian Bold" panose="02000000000000000000" pitchFamily="2" charset="-78"/>
              <a:ea typeface="Nian Bold" panose="02000000000000000000" pitchFamily="2" charset="-78"/>
              <a:cs typeface="Nian Bold" panose="02000000000000000000" pitchFamily="2" charset="-78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53C62C46-BB9C-46DD-BABE-7C304D8E4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5813" y="2080938"/>
            <a:ext cx="5616624" cy="269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/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عملکرد (</a:t>
            </a:r>
            <a:r>
              <a:rPr lang="en-US" dirty="0">
                <a:cs typeface="B Titr" pitchFamily="2" charset="-78"/>
              </a:rPr>
              <a:t>performance</a:t>
            </a:r>
            <a:r>
              <a:rPr lang="fa-IR" dirty="0">
                <a:cs typeface="B Titr" pitchFamily="2" charset="-78"/>
              </a:rPr>
              <a:t>)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سنجش عملکرد (</a:t>
            </a:r>
            <a:r>
              <a:rPr lang="es-US" dirty="0">
                <a:cs typeface="B Titr" pitchFamily="2" charset="-78"/>
              </a:rPr>
              <a:t>performance </a:t>
            </a:r>
            <a:r>
              <a:rPr lang="es-US" dirty="0" err="1">
                <a:cs typeface="B Titr" pitchFamily="2" charset="-78"/>
              </a:rPr>
              <a:t>measurement</a:t>
            </a:r>
            <a:r>
              <a:rPr lang="fa-IR" dirty="0">
                <a:cs typeface="B Titr" pitchFamily="2" charset="-78"/>
              </a:rPr>
              <a:t>)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نظارت بر عملکرد (</a:t>
            </a:r>
            <a:r>
              <a:rPr lang="es-US" dirty="0">
                <a:cs typeface="B Titr" pitchFamily="2" charset="-78"/>
              </a:rPr>
              <a:t>performance</a:t>
            </a:r>
            <a:r>
              <a:rPr lang="en-US" dirty="0">
                <a:cs typeface="B Titr" pitchFamily="2" charset="-78"/>
              </a:rPr>
              <a:t> control</a:t>
            </a:r>
            <a:r>
              <a:rPr lang="fa-IR" dirty="0">
                <a:cs typeface="B Titr" pitchFamily="2" charset="-78"/>
              </a:rPr>
              <a:t>)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ارزیابی عملکرد(</a:t>
            </a:r>
            <a:r>
              <a:rPr lang="es-US" dirty="0">
                <a:cs typeface="B Titr" pitchFamily="2" charset="-78"/>
              </a:rPr>
              <a:t>performance</a:t>
            </a:r>
            <a:r>
              <a:rPr lang="en-US" dirty="0">
                <a:cs typeface="B Titr" pitchFamily="2" charset="-78"/>
              </a:rPr>
              <a:t> evaluation</a:t>
            </a:r>
            <a:r>
              <a:rPr lang="fa-IR" dirty="0">
                <a:cs typeface="B Titr" pitchFamily="2" charset="-78"/>
              </a:rPr>
              <a:t>)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مدیریت عملکرد (</a:t>
            </a:r>
            <a:r>
              <a:rPr lang="es-US" dirty="0">
                <a:cs typeface="B Titr" pitchFamily="2" charset="-78"/>
              </a:rPr>
              <a:t>performance</a:t>
            </a:r>
            <a:r>
              <a:rPr lang="en-US" dirty="0">
                <a:cs typeface="B Titr" pitchFamily="2" charset="-78"/>
              </a:rPr>
              <a:t> management</a:t>
            </a:r>
            <a:r>
              <a:rPr lang="fa-IR" dirty="0">
                <a:cs typeface="B Titr" pitchFamily="2" charset="-78"/>
              </a:rPr>
              <a:t>)</a:t>
            </a:r>
          </a:p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endParaRPr lang="fa-IR" sz="16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761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16ACBBBF-F7C0-4171-9E5B-2702E5EB7D03}"/>
              </a:ext>
            </a:extLst>
          </p:cNvPr>
          <p:cNvGrpSpPr/>
          <p:nvPr/>
        </p:nvGrpSpPr>
        <p:grpSpPr>
          <a:xfrm>
            <a:off x="2082924" y="1163782"/>
            <a:ext cx="7641100" cy="5143315"/>
            <a:chOff x="2183156" y="1039155"/>
            <a:chExt cx="8128000" cy="5418667"/>
          </a:xfrm>
        </p:grpSpPr>
        <p:grpSp>
          <p:nvGrpSpPr>
            <p:cNvPr id="95" name="Group 94">
              <a:extLst>
                <a:ext uri="{FF2B5EF4-FFF2-40B4-BE49-F238E27FC236}">
                  <a16:creationId xmlns="" xmlns:a16="http://schemas.microsoft.com/office/drawing/2014/main" id="{80904113-1DFD-490C-81A5-4E9959A1E9DA}"/>
                </a:ext>
              </a:extLst>
            </p:cNvPr>
            <p:cNvGrpSpPr/>
            <p:nvPr/>
          </p:nvGrpSpPr>
          <p:grpSpPr>
            <a:xfrm>
              <a:off x="2431378" y="4723849"/>
              <a:ext cx="2676821" cy="1733973"/>
              <a:chOff x="4599187" y="3684693"/>
              <a:chExt cx="2676821" cy="1733973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97" name="Rounded Rectangle 4">
                <a:extLst>
                  <a:ext uri="{FF2B5EF4-FFF2-40B4-BE49-F238E27FC236}">
                    <a16:creationId xmlns="" xmlns:a16="http://schemas.microsoft.com/office/drawing/2014/main" id="{86EFA841-632E-4FC4-A208-F49907CFFE3D}"/>
                  </a:ext>
                </a:extLst>
              </p:cNvPr>
              <p:cNvSpPr/>
              <p:nvPr/>
            </p:nvSpPr>
            <p:spPr>
              <a:xfrm>
                <a:off x="4599187" y="3684693"/>
                <a:ext cx="2676821" cy="173397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98" name="Rounded Rectangle 4">
                <a:extLst>
                  <a:ext uri="{FF2B5EF4-FFF2-40B4-BE49-F238E27FC236}">
                    <a16:creationId xmlns="" xmlns:a16="http://schemas.microsoft.com/office/drawing/2014/main" id="{9856BC91-4C8E-4223-AB33-A3FF1F848C87}"/>
                  </a:ext>
                </a:extLst>
              </p:cNvPr>
              <p:cNvSpPr txBox="1"/>
              <p:nvPr/>
            </p:nvSpPr>
            <p:spPr>
              <a:xfrm>
                <a:off x="4672339" y="4377617"/>
                <a:ext cx="1599143" cy="10044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spcFirstLastPara="0" vert="horz" wrap="square" lIns="76200" tIns="76200" rIns="76200" bIns="76200" numCol="1" spcCol="1270" anchor="t" anchorCtr="0">
                <a:noAutofit/>
              </a:bodyPr>
              <a:lstStyle/>
              <a:p>
                <a:pPr marL="171450" lvl="1" indent="-171450" algn="just" defTabSz="7112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a-IR" sz="1600" kern="1200" dirty="0">
                    <a:cs typeface="B Titr" panose="00000700000000000000" pitchFamily="2" charset="-78"/>
                  </a:rPr>
                  <a:t>ماده 81 </a:t>
                </a:r>
              </a:p>
              <a:p>
                <a:pPr marL="171450" lvl="1" indent="-171450" algn="just" defTabSz="7112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a-IR" sz="1600" dirty="0">
                    <a:cs typeface="B Titr" panose="00000700000000000000" pitchFamily="2" charset="-78"/>
                  </a:rPr>
                  <a:t>ماده 82</a:t>
                </a:r>
              </a:p>
              <a:p>
                <a:pPr marL="171450" lvl="1" indent="-171450" algn="just" defTabSz="711200" rtl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fa-IR" sz="1600" kern="1200" dirty="0">
                    <a:cs typeface="B Titr" panose="00000700000000000000" pitchFamily="2" charset="-78"/>
                  </a:rPr>
                  <a:t>ماده 83</a:t>
                </a:r>
                <a:endParaRPr lang="en-US" sz="1600" kern="1200" dirty="0">
                  <a:cs typeface="B Titr" panose="00000700000000000000" pitchFamily="2" charset="-78"/>
                </a:endParaRPr>
              </a:p>
            </p:txBody>
          </p:sp>
        </p:grpSp>
        <p:graphicFrame>
          <p:nvGraphicFramePr>
            <p:cNvPr id="96" name="Diagram 95">
              <a:extLst>
                <a:ext uri="{FF2B5EF4-FFF2-40B4-BE49-F238E27FC236}">
                  <a16:creationId xmlns="" xmlns:a16="http://schemas.microsoft.com/office/drawing/2014/main" id="{BBC66696-961F-4496-9CA4-5604C9D23E3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88928191"/>
                </p:ext>
              </p:extLst>
            </p:nvPr>
          </p:nvGraphicFramePr>
          <p:xfrm>
            <a:off x="2183156" y="1039155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sp>
        <p:nvSpPr>
          <p:cNvPr id="99" name="Rectangle 98">
            <a:extLst>
              <a:ext uri="{FF2B5EF4-FFF2-40B4-BE49-F238E27FC236}">
                <a16:creationId xmlns="" xmlns:a16="http://schemas.microsoft.com/office/drawing/2014/main" id="{D02AABC6-7B40-4B0F-B0AF-1433BBAE1EEC}"/>
              </a:ext>
            </a:extLst>
          </p:cNvPr>
          <p:cNvSpPr/>
          <p:nvPr/>
        </p:nvSpPr>
        <p:spPr>
          <a:xfrm>
            <a:off x="4996014" y="289341"/>
            <a:ext cx="1814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fa-IR" sz="4400" dirty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نوع شناسی ارزیابی</a:t>
            </a:r>
          </a:p>
        </p:txBody>
      </p:sp>
    </p:spTree>
    <p:extLst>
      <p:ext uri="{BB962C8B-B14F-4D97-AF65-F5344CB8AC3E}">
        <p14:creationId xmlns:p14="http://schemas.microsoft.com/office/powerpoint/2010/main" val="1687115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924395B5-E18C-4B55-B2A9-D02524872926}"/>
              </a:ext>
            </a:extLst>
          </p:cNvPr>
          <p:cNvSpPr/>
          <p:nvPr/>
        </p:nvSpPr>
        <p:spPr>
          <a:xfrm>
            <a:off x="5267158" y="587177"/>
            <a:ext cx="1804738" cy="577516"/>
          </a:xfrm>
          <a:prstGeom prst="roundRect">
            <a:avLst/>
          </a:prstGeom>
          <a:ln>
            <a:solidFill>
              <a:srgbClr val="00666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Nikoo" panose="00000400000000000000" pitchFamily="2" charset="-78"/>
              </a:rPr>
              <a:t>ارزیابی عملکرد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31BA7CDD-DF49-4537-9062-28F32D2B676C}"/>
              </a:ext>
            </a:extLst>
          </p:cNvPr>
          <p:cNvSpPr/>
          <p:nvPr/>
        </p:nvSpPr>
        <p:spPr>
          <a:xfrm>
            <a:off x="3546638" y="2045368"/>
            <a:ext cx="1395663" cy="4812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400" b="1" dirty="0">
                <a:cs typeface="B Nazanin" panose="00000400000000000000" pitchFamily="2" charset="-78"/>
              </a:rPr>
              <a:t>بعد</a:t>
            </a:r>
            <a:r>
              <a:rPr lang="fa-IR" dirty="0">
                <a:cs typeface="B Nikoo" panose="00000400000000000000" pitchFamily="2" charset="-78"/>
              </a:rPr>
              <a:t> </a:t>
            </a:r>
            <a:r>
              <a:rPr lang="fa-IR" sz="1400" b="1" dirty="0">
                <a:cs typeface="B Nazanin" panose="00000400000000000000" pitchFamily="2" charset="-78"/>
              </a:rPr>
              <a:t>عمومی (</a:t>
            </a:r>
            <a:r>
              <a:rPr lang="en-US" sz="1400" b="1" dirty="0">
                <a:cs typeface="+mj-cs"/>
              </a:rPr>
              <a:t>P</a:t>
            </a:r>
            <a:r>
              <a:rPr lang="fa-IR" sz="1400" b="1" dirty="0">
                <a:cs typeface="B Nazanin" panose="00000400000000000000" pitchFamily="2" charset="-78"/>
              </a:rPr>
              <a:t>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2E2F2981-36BC-4162-80A1-07876FD8696A}"/>
              </a:ext>
            </a:extLst>
          </p:cNvPr>
          <p:cNvSpPr/>
          <p:nvPr/>
        </p:nvSpPr>
        <p:spPr>
          <a:xfrm>
            <a:off x="7517061" y="2045368"/>
            <a:ext cx="1395663" cy="4812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E43C0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1400" b="1" dirty="0">
                <a:cs typeface="B Nazanin" panose="00000400000000000000" pitchFamily="2" charset="-78"/>
              </a:rPr>
              <a:t>بعد اختصاصی (</a:t>
            </a:r>
            <a:r>
              <a:rPr lang="en-US" sz="1400" b="1" dirty="0">
                <a:cs typeface="+mj-cs"/>
              </a:rPr>
              <a:t>S</a:t>
            </a:r>
            <a:r>
              <a:rPr lang="fa-IR" sz="1400" b="1" dirty="0">
                <a:cs typeface="B Nazanin" panose="00000400000000000000" pitchFamily="2" charset="-78"/>
              </a:rPr>
              <a:t>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58233D85-0555-48D0-9D89-2AB0A19BF1A5}"/>
              </a:ext>
            </a:extLst>
          </p:cNvPr>
          <p:cNvGrpSpPr/>
          <p:nvPr/>
        </p:nvGrpSpPr>
        <p:grpSpPr>
          <a:xfrm>
            <a:off x="2114884" y="3188368"/>
            <a:ext cx="4054643" cy="481263"/>
            <a:chOff x="1022684" y="3188368"/>
            <a:chExt cx="4054643" cy="48126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CFA02CCF-B2AF-4A0E-ACDE-7ED2F9BB774D}"/>
                </a:ext>
              </a:extLst>
            </p:cNvPr>
            <p:cNvSpPr/>
            <p:nvPr/>
          </p:nvSpPr>
          <p:spPr>
            <a:xfrm>
              <a:off x="1022684" y="3188368"/>
              <a:ext cx="938464" cy="48126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اول(</a:t>
              </a:r>
              <a:r>
                <a:rPr lang="en-US" sz="1200" b="1" dirty="0">
                  <a:cs typeface="+mj-cs"/>
                </a:rPr>
                <a:t>P1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F001CD49-2C89-49AD-8C50-3838C7423BB0}"/>
                </a:ext>
              </a:extLst>
            </p:cNvPr>
            <p:cNvSpPr/>
            <p:nvPr/>
          </p:nvSpPr>
          <p:spPr>
            <a:xfrm>
              <a:off x="2039344" y="3188368"/>
              <a:ext cx="938464" cy="48126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دوم(</a:t>
              </a:r>
              <a:r>
                <a:rPr lang="en-US" sz="1200" b="1" dirty="0">
                  <a:cs typeface="+mj-cs"/>
                </a:rPr>
                <a:t>P2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7615D098-83E9-41F8-8DFB-AA6659B099E0}"/>
                </a:ext>
              </a:extLst>
            </p:cNvPr>
            <p:cNvSpPr/>
            <p:nvPr/>
          </p:nvSpPr>
          <p:spPr>
            <a:xfrm>
              <a:off x="4138863" y="3188368"/>
              <a:ext cx="938464" cy="48126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</a:t>
              </a:r>
              <a:r>
                <a:rPr lang="en-US" sz="1200" b="1" dirty="0">
                  <a:cs typeface="B Nazanin" panose="00000400000000000000" pitchFamily="2" charset="-78"/>
                </a:rPr>
                <a:t>n</a:t>
              </a:r>
              <a:r>
                <a:rPr lang="fa-IR" sz="1200" b="1" dirty="0">
                  <a:cs typeface="B Nazanin" panose="00000400000000000000" pitchFamily="2" charset="-78"/>
                </a:rPr>
                <a:t> ام (</a:t>
              </a:r>
              <a:r>
                <a:rPr lang="en-US" sz="1200" b="1" dirty="0" err="1">
                  <a:cs typeface="+mj-cs"/>
                </a:rPr>
                <a:t>Pn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1E240AB2-D904-4C31-919D-0A77B91ADACB}"/>
                </a:ext>
              </a:extLst>
            </p:cNvPr>
            <p:cNvSpPr txBox="1"/>
            <p:nvPr/>
          </p:nvSpPr>
          <p:spPr>
            <a:xfrm>
              <a:off x="2923671" y="3218447"/>
              <a:ext cx="128738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/>
                <a:t>................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CF79A6EA-F1EB-4D0A-9E90-50249EE8B041}"/>
              </a:ext>
            </a:extLst>
          </p:cNvPr>
          <p:cNvGrpSpPr/>
          <p:nvPr/>
        </p:nvGrpSpPr>
        <p:grpSpPr>
          <a:xfrm>
            <a:off x="6500391" y="3188368"/>
            <a:ext cx="3814012" cy="481263"/>
            <a:chOff x="1263315" y="3188368"/>
            <a:chExt cx="3814012" cy="48126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="" xmlns:a16="http://schemas.microsoft.com/office/drawing/2014/main" id="{25D9C66A-E33F-45F8-895A-622407C1E12E}"/>
                </a:ext>
              </a:extLst>
            </p:cNvPr>
            <p:cNvSpPr/>
            <p:nvPr/>
          </p:nvSpPr>
          <p:spPr>
            <a:xfrm>
              <a:off x="1263315" y="3188368"/>
              <a:ext cx="757989" cy="4812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E43C0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اول(</a:t>
              </a:r>
              <a:r>
                <a:rPr lang="en-US" sz="1200" b="1" dirty="0">
                  <a:cs typeface="+mj-cs"/>
                </a:rPr>
                <a:t>S1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047A2CC8-0235-4A8C-96B4-C0EE9583058E}"/>
                </a:ext>
              </a:extLst>
            </p:cNvPr>
            <p:cNvSpPr/>
            <p:nvPr/>
          </p:nvSpPr>
          <p:spPr>
            <a:xfrm>
              <a:off x="2105521" y="3188368"/>
              <a:ext cx="745957" cy="4812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E43C0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دوم(</a:t>
              </a:r>
              <a:r>
                <a:rPr lang="en-US" sz="1200" b="1" dirty="0">
                  <a:cs typeface="+mj-cs"/>
                </a:rPr>
                <a:t>S2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="" xmlns:a16="http://schemas.microsoft.com/office/drawing/2014/main" id="{F7007298-B954-46BB-BE4E-6F4A2A2FE038}"/>
                </a:ext>
              </a:extLst>
            </p:cNvPr>
            <p:cNvSpPr/>
            <p:nvPr/>
          </p:nvSpPr>
          <p:spPr>
            <a:xfrm>
              <a:off x="4379495" y="3188368"/>
              <a:ext cx="697832" cy="4812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E43C0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محور </a:t>
              </a:r>
              <a:r>
                <a:rPr lang="en-US" sz="1200" b="1" dirty="0">
                  <a:cs typeface="B Nazanin" panose="00000400000000000000" pitchFamily="2" charset="-78"/>
                </a:rPr>
                <a:t>s</a:t>
              </a:r>
              <a:r>
                <a:rPr lang="fa-IR" sz="1200" b="1" dirty="0">
                  <a:cs typeface="B Nazanin" panose="00000400000000000000" pitchFamily="2" charset="-78"/>
                </a:rPr>
                <a:t>ام(</a:t>
              </a:r>
              <a:r>
                <a:rPr lang="en-US" sz="1200" b="1" dirty="0" err="1">
                  <a:cs typeface="+mj-cs"/>
                </a:rPr>
                <a:t>Sm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B8F3F823-8894-477F-88A4-902175D408F5}"/>
                </a:ext>
              </a:extLst>
            </p:cNvPr>
            <p:cNvSpPr txBox="1"/>
            <p:nvPr/>
          </p:nvSpPr>
          <p:spPr>
            <a:xfrm>
              <a:off x="2755229" y="3188368"/>
              <a:ext cx="167239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/>
                <a:t>.......................</a:t>
              </a: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80763F2A-2792-4399-83B5-D2201719576C}"/>
              </a:ext>
            </a:extLst>
          </p:cNvPr>
          <p:cNvCxnSpPr>
            <a:cxnSpLocks/>
            <a:endCxn id="19" idx="0"/>
          </p:cNvCxnSpPr>
          <p:nvPr/>
        </p:nvCxnSpPr>
        <p:spPr>
          <a:xfrm flipH="1">
            <a:off x="2584116" y="2526631"/>
            <a:ext cx="1503948" cy="661737"/>
          </a:xfrm>
          <a:prstGeom prst="straightConnector1">
            <a:avLst/>
          </a:prstGeom>
          <a:ln w="19050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="" xmlns:a16="http://schemas.microsoft.com/office/drawing/2014/main" id="{268008D4-093C-4AED-9CEA-6A1BD79F494D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3600776" y="2526631"/>
            <a:ext cx="499320" cy="661737"/>
          </a:xfrm>
          <a:prstGeom prst="straightConnector1">
            <a:avLst/>
          </a:prstGeom>
          <a:ln w="19050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54E2C135-8038-4268-9248-9BCCF30578E7}"/>
              </a:ext>
            </a:extLst>
          </p:cNvPr>
          <p:cNvCxnSpPr>
            <a:cxnSpLocks/>
            <a:stCxn id="16" idx="2"/>
            <a:endCxn id="21" idx="0"/>
          </p:cNvCxnSpPr>
          <p:nvPr/>
        </p:nvCxnSpPr>
        <p:spPr>
          <a:xfrm>
            <a:off x="4244470" y="2526631"/>
            <a:ext cx="1455825" cy="661737"/>
          </a:xfrm>
          <a:prstGeom prst="straightConnector1">
            <a:avLst/>
          </a:prstGeom>
          <a:ln w="19050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837B1573-8D2D-4CFE-8F77-D3E99921EA36}"/>
              </a:ext>
            </a:extLst>
          </p:cNvPr>
          <p:cNvCxnSpPr>
            <a:cxnSpLocks/>
          </p:cNvCxnSpPr>
          <p:nvPr/>
        </p:nvCxnSpPr>
        <p:spPr>
          <a:xfrm flipH="1">
            <a:off x="6747045" y="2526631"/>
            <a:ext cx="1383632" cy="661737"/>
          </a:xfrm>
          <a:prstGeom prst="straightConnector1">
            <a:avLst/>
          </a:prstGeom>
          <a:ln w="19050">
            <a:solidFill>
              <a:srgbClr val="E43C0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90ABF497-B0CA-4D16-8D73-8CB1585FFA62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7589251" y="2526631"/>
            <a:ext cx="625642" cy="661737"/>
          </a:xfrm>
          <a:prstGeom prst="straightConnector1">
            <a:avLst/>
          </a:prstGeom>
          <a:ln w="19050">
            <a:solidFill>
              <a:srgbClr val="E43C0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E8E1846D-2755-40C6-959F-04CDF5546BCA}"/>
              </a:ext>
            </a:extLst>
          </p:cNvPr>
          <p:cNvCxnSpPr/>
          <p:nvPr/>
        </p:nvCxnSpPr>
        <p:spPr>
          <a:xfrm>
            <a:off x="8287083" y="2526631"/>
            <a:ext cx="1576141" cy="661737"/>
          </a:xfrm>
          <a:prstGeom prst="straightConnector1">
            <a:avLst/>
          </a:prstGeom>
          <a:ln w="19050">
            <a:solidFill>
              <a:srgbClr val="E43C0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5C73F982-29E5-4D4E-A22C-83166101E3AF}"/>
              </a:ext>
            </a:extLst>
          </p:cNvPr>
          <p:cNvGrpSpPr/>
          <p:nvPr/>
        </p:nvGrpSpPr>
        <p:grpSpPr>
          <a:xfrm>
            <a:off x="1862221" y="4219437"/>
            <a:ext cx="2803353" cy="481263"/>
            <a:chOff x="1263315" y="3188368"/>
            <a:chExt cx="2803353" cy="481263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="" xmlns:a16="http://schemas.microsoft.com/office/drawing/2014/main" id="{DE31EEC9-0223-475D-9255-B496637D2F37}"/>
                </a:ext>
              </a:extLst>
            </p:cNvPr>
            <p:cNvSpPr/>
            <p:nvPr/>
          </p:nvSpPr>
          <p:spPr>
            <a:xfrm>
              <a:off x="1263315" y="3188368"/>
              <a:ext cx="842211" cy="481263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شاخص اول(</a:t>
              </a:r>
              <a:r>
                <a:rPr lang="en-US" sz="1200" b="1" dirty="0">
                  <a:cs typeface="+mj-cs"/>
                </a:rPr>
                <a:t>P1</a:t>
              </a:r>
              <a:r>
                <a:rPr lang="en-US" sz="1050" b="1" dirty="0">
                  <a:cs typeface="+mj-cs"/>
                </a:rPr>
                <a:t>1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="" xmlns:a16="http://schemas.microsoft.com/office/drawing/2014/main" id="{C816615D-FF28-494E-B345-704055D63C71}"/>
                </a:ext>
              </a:extLst>
            </p:cNvPr>
            <p:cNvSpPr/>
            <p:nvPr/>
          </p:nvSpPr>
          <p:spPr>
            <a:xfrm>
              <a:off x="3224457" y="3188368"/>
              <a:ext cx="842211" cy="481263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شاخص دوم(</a:t>
              </a:r>
              <a:r>
                <a:rPr lang="en-US" sz="1200" b="1" dirty="0">
                  <a:cs typeface="+mj-cs"/>
                </a:rPr>
                <a:t>P1n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0A0A7FD2-E04B-425D-A63F-82EBB01AA7C2}"/>
                </a:ext>
              </a:extLst>
            </p:cNvPr>
            <p:cNvSpPr txBox="1"/>
            <p:nvPr/>
          </p:nvSpPr>
          <p:spPr>
            <a:xfrm>
              <a:off x="2021299" y="3188368"/>
              <a:ext cx="127534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/>
                <a:t>.................</a:t>
              </a:r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B3D6ADC4-0E5C-41D9-B799-01CDFD5BEAE1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2295364" y="3669631"/>
            <a:ext cx="288752" cy="515534"/>
          </a:xfrm>
          <a:prstGeom prst="straightConnector1">
            <a:avLst/>
          </a:prstGeom>
          <a:ln w="12700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C70DD050-6E2F-49D8-963D-CAB378C7AE2C}"/>
              </a:ext>
            </a:extLst>
          </p:cNvPr>
          <p:cNvCxnSpPr>
            <a:cxnSpLocks/>
            <a:stCxn id="19" idx="2"/>
            <a:endCxn id="36" idx="0"/>
          </p:cNvCxnSpPr>
          <p:nvPr/>
        </p:nvCxnSpPr>
        <p:spPr>
          <a:xfrm>
            <a:off x="2584116" y="3669631"/>
            <a:ext cx="1660353" cy="549806"/>
          </a:xfrm>
          <a:prstGeom prst="straightConnector1">
            <a:avLst/>
          </a:prstGeom>
          <a:ln w="12700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3983871A-CA82-45AB-90F4-6600951157D6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H="1">
            <a:off x="4244470" y="1164693"/>
            <a:ext cx="1925057" cy="88067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="" xmlns:a16="http://schemas.microsoft.com/office/drawing/2014/main" id="{41048C1F-60A9-405B-848C-3353C1C4827D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6169527" y="1164693"/>
            <a:ext cx="2069431" cy="832549"/>
          </a:xfrm>
          <a:prstGeom prst="straightConnector1">
            <a:avLst/>
          </a:prstGeom>
          <a:ln w="28575">
            <a:solidFill>
              <a:srgbClr val="E43C0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041D37A0-E440-4FC8-9009-078341CC83E6}"/>
              </a:ext>
            </a:extLst>
          </p:cNvPr>
          <p:cNvGrpSpPr/>
          <p:nvPr/>
        </p:nvGrpSpPr>
        <p:grpSpPr>
          <a:xfrm>
            <a:off x="1302759" y="5250506"/>
            <a:ext cx="2550676" cy="498032"/>
            <a:chOff x="1269350" y="3188368"/>
            <a:chExt cx="2550676" cy="498032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="" xmlns:a16="http://schemas.microsoft.com/office/drawing/2014/main" id="{B85DA60D-099F-44DC-A57D-F74AE4FD516E}"/>
                </a:ext>
              </a:extLst>
            </p:cNvPr>
            <p:cNvSpPr/>
            <p:nvPr/>
          </p:nvSpPr>
          <p:spPr>
            <a:xfrm>
              <a:off x="1269350" y="3188368"/>
              <a:ext cx="547425" cy="4812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نماگر اول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="" xmlns:a16="http://schemas.microsoft.com/office/drawing/2014/main" id="{6A14B78D-6A8D-4ACE-81F6-26318DFB0A77}"/>
                </a:ext>
              </a:extLst>
            </p:cNvPr>
            <p:cNvSpPr/>
            <p:nvPr/>
          </p:nvSpPr>
          <p:spPr>
            <a:xfrm>
              <a:off x="3272601" y="3205137"/>
              <a:ext cx="547425" cy="4812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نماگر </a:t>
              </a:r>
              <a:r>
                <a:rPr lang="en-US" sz="1200" b="1" dirty="0">
                  <a:cs typeface="B Nazanin" panose="00000400000000000000" pitchFamily="2" charset="-78"/>
                </a:rPr>
                <a:t>n</a:t>
              </a:r>
              <a:r>
                <a:rPr lang="fa-IR" sz="1200" b="1" dirty="0">
                  <a:cs typeface="B Nazanin" panose="00000400000000000000" pitchFamily="2" charset="-78"/>
                </a:rPr>
                <a:t>ام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48AE6C89-63C7-4CBE-8EB1-AA516DE988A6}"/>
                </a:ext>
              </a:extLst>
            </p:cNvPr>
            <p:cNvSpPr txBox="1"/>
            <p:nvPr/>
          </p:nvSpPr>
          <p:spPr>
            <a:xfrm>
              <a:off x="2310071" y="3205137"/>
              <a:ext cx="105878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/>
                <a:t>.............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="" xmlns:a16="http://schemas.microsoft.com/office/drawing/2014/main" id="{2E4061D3-3435-46F2-9F7C-20AE6B8574EF}"/>
                </a:ext>
              </a:extLst>
            </p:cNvPr>
            <p:cNvSpPr/>
            <p:nvPr/>
          </p:nvSpPr>
          <p:spPr>
            <a:xfrm>
              <a:off x="1858903" y="3188368"/>
              <a:ext cx="547425" cy="4812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نماگر دوم</a:t>
              </a:r>
            </a:p>
          </p:txBody>
        </p:sp>
      </p:grp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EB7A1E6F-C17D-4ED1-93DF-228C83F11DBA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1576472" y="4700700"/>
            <a:ext cx="538414" cy="549806"/>
          </a:xfrm>
          <a:prstGeom prst="straightConnector1">
            <a:avLst/>
          </a:prstGeom>
          <a:ln w="9525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0669A3EE-6727-4D2E-8F7E-E9E439E7BF88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2283327" y="4700700"/>
            <a:ext cx="1167063" cy="549806"/>
          </a:xfrm>
          <a:prstGeom prst="straightConnector1">
            <a:avLst/>
          </a:prstGeom>
          <a:ln w="9525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="" xmlns:a16="http://schemas.microsoft.com/office/drawing/2014/main" id="{8388AB51-AEA5-4F9C-9495-E393F18C0394}"/>
              </a:ext>
            </a:extLst>
          </p:cNvPr>
          <p:cNvCxnSpPr>
            <a:cxnSpLocks/>
          </p:cNvCxnSpPr>
          <p:nvPr/>
        </p:nvCxnSpPr>
        <p:spPr>
          <a:xfrm flipH="1">
            <a:off x="2166025" y="4716379"/>
            <a:ext cx="9017" cy="522095"/>
          </a:xfrm>
          <a:prstGeom prst="straightConnector1">
            <a:avLst/>
          </a:prstGeom>
          <a:ln w="9525">
            <a:solidFill>
              <a:srgbClr val="00336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B586DC35-5137-4189-A7DE-9394468F3E11}"/>
              </a:ext>
            </a:extLst>
          </p:cNvPr>
          <p:cNvGrpSpPr/>
          <p:nvPr/>
        </p:nvGrpSpPr>
        <p:grpSpPr>
          <a:xfrm>
            <a:off x="6313898" y="4219437"/>
            <a:ext cx="2803353" cy="481263"/>
            <a:chOff x="1263315" y="3188368"/>
            <a:chExt cx="2803353" cy="481263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="" xmlns:a16="http://schemas.microsoft.com/office/drawing/2014/main" id="{C56E62A2-C1B9-461C-B30F-6F9B7FB51DCF}"/>
                </a:ext>
              </a:extLst>
            </p:cNvPr>
            <p:cNvSpPr/>
            <p:nvPr/>
          </p:nvSpPr>
          <p:spPr>
            <a:xfrm>
              <a:off x="1263315" y="3188368"/>
              <a:ext cx="842211" cy="4812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DF661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شاخص اول(</a:t>
              </a:r>
              <a:r>
                <a:rPr lang="en-US" sz="1200" b="1" dirty="0">
                  <a:cs typeface="+mj-cs"/>
                </a:rPr>
                <a:t>S1</a:t>
              </a:r>
              <a:r>
                <a:rPr lang="en-US" sz="1000" b="1" dirty="0">
                  <a:cs typeface="+mj-cs"/>
                </a:rPr>
                <a:t>1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="" xmlns:a16="http://schemas.microsoft.com/office/drawing/2014/main" id="{EB1798B2-6307-4EA1-8C34-DD877A0B3348}"/>
                </a:ext>
              </a:extLst>
            </p:cNvPr>
            <p:cNvSpPr/>
            <p:nvPr/>
          </p:nvSpPr>
          <p:spPr>
            <a:xfrm>
              <a:off x="3224457" y="3188368"/>
              <a:ext cx="842211" cy="4812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DF661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1200" b="1" dirty="0">
                  <a:cs typeface="B Nazanin" panose="00000400000000000000" pitchFamily="2" charset="-78"/>
                </a:rPr>
                <a:t>شاخص دوم(</a:t>
              </a:r>
              <a:r>
                <a:rPr lang="en-US" sz="1200" b="1" dirty="0">
                  <a:cs typeface="+mj-cs"/>
                </a:rPr>
                <a:t>S1n</a:t>
              </a:r>
              <a:r>
                <a:rPr lang="fa-IR" sz="1200" b="1" dirty="0">
                  <a:cs typeface="B Nazanin" panose="00000400000000000000" pitchFamily="2" charset="-78"/>
                </a:rPr>
                <a:t>)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192796F-F428-4E5E-AF11-4601F774CE49}"/>
                </a:ext>
              </a:extLst>
            </p:cNvPr>
            <p:cNvSpPr txBox="1"/>
            <p:nvPr/>
          </p:nvSpPr>
          <p:spPr>
            <a:xfrm>
              <a:off x="2021299" y="3188368"/>
              <a:ext cx="127534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/>
                <a:t>.................</a:t>
              </a: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1AC4E5A1-23E5-4CAC-A6B3-8FA6524E2236}"/>
              </a:ext>
            </a:extLst>
          </p:cNvPr>
          <p:cNvCxnSpPr>
            <a:cxnSpLocks/>
            <a:endCxn id="51" idx="0"/>
          </p:cNvCxnSpPr>
          <p:nvPr/>
        </p:nvCxnSpPr>
        <p:spPr>
          <a:xfrm flipH="1">
            <a:off x="6735004" y="3669631"/>
            <a:ext cx="132364" cy="549806"/>
          </a:xfrm>
          <a:prstGeom prst="straightConnector1">
            <a:avLst/>
          </a:prstGeom>
          <a:ln w="12700">
            <a:solidFill>
              <a:srgbClr val="E43C0E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0664AF14-6414-4901-A55F-A5C02FD0E30E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6867367" y="3669631"/>
            <a:ext cx="1828779" cy="549806"/>
          </a:xfrm>
          <a:prstGeom prst="straightConnector1">
            <a:avLst/>
          </a:prstGeom>
          <a:ln w="12700">
            <a:solidFill>
              <a:srgbClr val="E43C0E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1C1B1355-776C-4857-A242-C3F9B40CA511}"/>
              </a:ext>
            </a:extLst>
          </p:cNvPr>
          <p:cNvSpPr txBox="1"/>
          <p:nvPr/>
        </p:nvSpPr>
        <p:spPr>
          <a:xfrm>
            <a:off x="7781756" y="945662"/>
            <a:ext cx="4315791" cy="939809"/>
          </a:xfrm>
          <a:prstGeom prst="rect">
            <a:avLst/>
          </a:prstGeom>
          <a:noFill/>
        </p:spPr>
        <p:txBody>
          <a:bodyPr wrap="square" lIns="72000" tIns="252000" rIns="72000" bIns="252000" rtlCol="1" anchor="ctr" anchorCtr="0">
            <a:spAutoFit/>
          </a:bodyPr>
          <a:lstStyle/>
          <a:p>
            <a:pPr algn="ctr" rtl="1"/>
            <a:r>
              <a:rPr lang="fa-IR" sz="2800" b="1" dirty="0">
                <a:solidFill>
                  <a:srgbClr val="002060"/>
                </a:solidFill>
                <a:latin typeface="IranNastaliq" panose="02020505000000020003" pitchFamily="18" charset="0"/>
                <a:cs typeface="B Mitra" panose="00000400000000000000" pitchFamily="2" charset="-78"/>
              </a:rPr>
              <a:t>الگوی چندسطحی چندمعیاره</a:t>
            </a:r>
          </a:p>
        </p:txBody>
      </p:sp>
    </p:spTree>
    <p:extLst>
      <p:ext uri="{BB962C8B-B14F-4D97-AF65-F5344CB8AC3E}">
        <p14:creationId xmlns:p14="http://schemas.microsoft.com/office/powerpoint/2010/main" val="1965028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aphicFrame>
        <p:nvGraphicFramePr>
          <p:cNvPr id="57" name="Diagram 56">
            <a:extLst>
              <a:ext uri="{FF2B5EF4-FFF2-40B4-BE49-F238E27FC236}">
                <a16:creationId xmlns="" xmlns:a16="http://schemas.microsoft.com/office/drawing/2014/main" id="{E3F63063-B746-4142-8333-AC41842BFB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4977671"/>
              </p:ext>
            </p:extLst>
          </p:nvPr>
        </p:nvGraphicFramePr>
        <p:xfrm>
          <a:off x="2328231" y="720636"/>
          <a:ext cx="7664067" cy="5416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065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1C1B1355-776C-4857-A242-C3F9B40CA511}"/>
              </a:ext>
            </a:extLst>
          </p:cNvPr>
          <p:cNvSpPr txBox="1"/>
          <p:nvPr/>
        </p:nvSpPr>
        <p:spPr>
          <a:xfrm>
            <a:off x="6534692" y="457631"/>
            <a:ext cx="4315791" cy="1001364"/>
          </a:xfrm>
          <a:prstGeom prst="rect">
            <a:avLst/>
          </a:prstGeom>
          <a:noFill/>
        </p:spPr>
        <p:txBody>
          <a:bodyPr wrap="square" lIns="72000" tIns="252000" rIns="72000" bIns="252000" rtlCol="1" anchor="ctr" anchorCtr="0">
            <a:spAutoFit/>
          </a:bodyPr>
          <a:lstStyle/>
          <a:p>
            <a:pPr algn="ctr" rtl="1"/>
            <a:r>
              <a:rPr lang="fa-IR" sz="3200" b="1" dirty="0">
                <a:solidFill>
                  <a:srgbClr val="002060"/>
                </a:solidFill>
                <a:latin typeface="IranNastaliq" panose="02020505000000020003" pitchFamily="18" charset="0"/>
                <a:cs typeface="B Mitra" panose="00000400000000000000" pitchFamily="2" charset="-78"/>
              </a:rPr>
              <a:t>الگوی شاخص‌ها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6753C350-0402-490A-96D2-83FBC40AF6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3274893"/>
              </p:ext>
            </p:extLst>
          </p:nvPr>
        </p:nvGraphicFramePr>
        <p:xfrm>
          <a:off x="1090312" y="1982301"/>
          <a:ext cx="9760171" cy="3110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68489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3" name="Rectangle: Top Corners Snipped 172">
            <a:extLst>
              <a:ext uri="{FF2B5EF4-FFF2-40B4-BE49-F238E27FC236}">
                <a16:creationId xmlns="" xmlns:a16="http://schemas.microsoft.com/office/drawing/2014/main" id="{E4C04FD3-4EBA-456A-9238-10CADA97D69A}"/>
              </a:ext>
            </a:extLst>
          </p:cNvPr>
          <p:cNvSpPr/>
          <p:nvPr/>
        </p:nvSpPr>
        <p:spPr>
          <a:xfrm>
            <a:off x="1814029" y="2543103"/>
            <a:ext cx="8758942" cy="3952545"/>
          </a:xfrm>
          <a:prstGeom prst="snip2SameRect">
            <a:avLst>
              <a:gd name="adj1" fmla="val 50000"/>
              <a:gd name="adj2" fmla="val 0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E97ECE4A-76DA-4B5D-8C14-707CCE72A1AB}"/>
              </a:ext>
            </a:extLst>
          </p:cNvPr>
          <p:cNvSpPr/>
          <p:nvPr/>
        </p:nvSpPr>
        <p:spPr>
          <a:xfrm>
            <a:off x="4381144" y="375690"/>
            <a:ext cx="36247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fa-IR" sz="4400" dirty="0">
                <a:solidFill>
                  <a:srgbClr val="0070C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فرآیند تدوین و ارزیابی شاخص های عمومی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C35065D-ED15-4A75-A475-9ED0D18A40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46" r="34812"/>
          <a:stretch/>
        </p:blipFill>
        <p:spPr>
          <a:xfrm>
            <a:off x="1346001" y="1692677"/>
            <a:ext cx="9404520" cy="354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04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E97ECE4A-76DA-4B5D-8C14-707CCE72A1AB}"/>
              </a:ext>
            </a:extLst>
          </p:cNvPr>
          <p:cNvSpPr/>
          <p:nvPr/>
        </p:nvSpPr>
        <p:spPr>
          <a:xfrm>
            <a:off x="4960634" y="375690"/>
            <a:ext cx="24657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4400" dirty="0">
                <a:solidFill>
                  <a:srgbClr val="0070C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نمای کلی شاخص‌های عمومی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3A382EB-B39C-4116-A4EA-679975B23D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3" t="73755"/>
          <a:stretch/>
        </p:blipFill>
        <p:spPr>
          <a:xfrm>
            <a:off x="1762732" y="2990329"/>
            <a:ext cx="3376533" cy="17998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D297ED4-6840-4DD0-8BEA-F4A52F86A1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9" t="1667" b="34074"/>
          <a:stretch/>
        </p:blipFill>
        <p:spPr>
          <a:xfrm>
            <a:off x="5207797" y="760410"/>
            <a:ext cx="5342146" cy="559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99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E97ECE4A-76DA-4B5D-8C14-707CCE72A1AB}"/>
              </a:ext>
            </a:extLst>
          </p:cNvPr>
          <p:cNvSpPr/>
          <p:nvPr/>
        </p:nvSpPr>
        <p:spPr>
          <a:xfrm>
            <a:off x="3282295" y="375690"/>
            <a:ext cx="58224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4400" dirty="0">
                <a:solidFill>
                  <a:srgbClr val="0070C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نهادهای ارزیاب مشارکت کننده در فرآیند ارزیابی شاخص‌های عمومی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="" xmlns:a16="http://schemas.microsoft.com/office/drawing/2014/main" id="{8BC49DAC-0EF0-403E-B5B0-C8A0DFFBA337}"/>
              </a:ext>
            </a:extLst>
          </p:cNvPr>
          <p:cNvGrpSpPr>
            <a:grpSpLocks/>
          </p:cNvGrpSpPr>
          <p:nvPr/>
        </p:nvGrpSpPr>
        <p:grpSpPr bwMode="auto">
          <a:xfrm>
            <a:off x="1612865" y="1145131"/>
            <a:ext cx="9161287" cy="5502275"/>
            <a:chOff x="106924810" y="108329327"/>
            <a:chExt cx="4824245" cy="2897310"/>
          </a:xfrm>
        </p:grpSpPr>
        <p:pic>
          <p:nvPicPr>
            <p:cNvPr id="31747" name="Picture 3">
              <a:extLst>
                <a:ext uri="{FF2B5EF4-FFF2-40B4-BE49-F238E27FC236}">
                  <a16:creationId xmlns="" xmlns:a16="http://schemas.microsoft.com/office/drawing/2014/main" id="{213206F6-8B9C-460E-B134-30F9FE1A08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" r="325"/>
            <a:stretch>
              <a:fillRect/>
            </a:stretch>
          </p:blipFill>
          <p:spPr bwMode="auto">
            <a:xfrm>
              <a:off x="106924810" y="108329327"/>
              <a:ext cx="4824245" cy="2897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7" name="AutoShape 4">
              <a:extLst>
                <a:ext uri="{FF2B5EF4-FFF2-40B4-BE49-F238E27FC236}">
                  <a16:creationId xmlns="" xmlns:a16="http://schemas.microsoft.com/office/drawing/2014/main" id="{C88FA255-0537-4D70-AAE2-77F1E11AE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66827" y="109221104"/>
              <a:ext cx="1126899" cy="1128652"/>
            </a:xfrm>
            <a:prstGeom prst="flowChartConnector">
              <a:avLst/>
            </a:prstGeom>
            <a:solidFill>
              <a:srgbClr val="D0C1F9"/>
            </a:solidFill>
            <a:ln>
              <a:noFill/>
            </a:ln>
            <a:effectLst/>
            <a:scene3d>
              <a:camera prst="legacyObliqueFront"/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rgbClr val="D0C1F9"/>
              </a:extrusionClr>
              <a:contourClr>
                <a:srgbClr val="D0C1F9"/>
              </a:contourClr>
            </a:sp3d>
            <a:extLst>
              <a:ext uri="{91240B29-F687-4F45-9708-019B960494DF}">
                <a14:hiddenLine xmlns:a14="http://schemas.microsoft.com/office/drawing/2010/main" w="28575" algn="ctr">
                  <a:noFill/>
                  <a:prstDash val="dash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  <a:flatTx/>
            </a:bodyPr>
            <a:lstStyle/>
            <a:p>
              <a:pPr algn="ctr" rtl="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fa-IR" altLang="fa-IR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Nian Bold" panose="02000000000000000000" pitchFamily="2" charset="-78"/>
                  <a:cs typeface="B Titr" panose="00000700000000000000" pitchFamily="2" charset="-78"/>
                </a:rPr>
                <a:t>ار</a:t>
              </a:r>
              <a:r>
                <a:rPr lang="fa-IR" altLang="fa-IR" sz="2800" dirty="0">
                  <a:solidFill>
                    <a:srgbClr val="000000"/>
                  </a:solidFill>
                  <a:latin typeface="Nian Bold" panose="02000000000000000000" pitchFamily="2" charset="-78"/>
                  <a:cs typeface="B Titr" panose="00000700000000000000" pitchFamily="2" charset="-78"/>
                </a:rPr>
                <a:t>نهادهای</a:t>
              </a: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fa-IR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Nian Bold" panose="02000000000000000000" pitchFamily="2" charset="-78"/>
                  <a:cs typeface="B Titr" panose="00000700000000000000" pitchFamily="2" charset="-78"/>
                </a:rPr>
                <a:t>زیاب</a:t>
              </a:r>
              <a:endParaRPr kumimoji="0" lang="fa-IR" altLang="fa-I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55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620620"/>
              </p:ext>
            </p:extLst>
          </p:nvPr>
        </p:nvGraphicFramePr>
        <p:xfrm>
          <a:off x="886969" y="1078993"/>
          <a:ext cx="9812504" cy="51089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55255">
                  <a:extLst>
                    <a:ext uri="{9D8B030D-6E8A-4147-A177-3AD203B41FA5}">
                      <a16:colId xmlns="" xmlns:a16="http://schemas.microsoft.com/office/drawing/2014/main" val="160764957"/>
                    </a:ext>
                  </a:extLst>
                </a:gridCol>
                <a:gridCol w="3555255">
                  <a:extLst>
                    <a:ext uri="{9D8B030D-6E8A-4147-A177-3AD203B41FA5}">
                      <a16:colId xmlns="" xmlns:a16="http://schemas.microsoft.com/office/drawing/2014/main" val="1965952305"/>
                    </a:ext>
                  </a:extLst>
                </a:gridCol>
                <a:gridCol w="1753926">
                  <a:extLst>
                    <a:ext uri="{9D8B030D-6E8A-4147-A177-3AD203B41FA5}">
                      <a16:colId xmlns="" xmlns:a16="http://schemas.microsoft.com/office/drawing/2014/main" val="510048489"/>
                    </a:ext>
                  </a:extLst>
                </a:gridCol>
                <a:gridCol w="948068">
                  <a:extLst>
                    <a:ext uri="{9D8B030D-6E8A-4147-A177-3AD203B41FA5}">
                      <a16:colId xmlns="" xmlns:a16="http://schemas.microsoft.com/office/drawing/2014/main" val="898194847"/>
                    </a:ext>
                  </a:extLst>
                </a:gridCol>
              </a:tblGrid>
              <a:tr h="3088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نهاد ارزیاب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شاخص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03228545"/>
                  </a:ext>
                </a:extLst>
              </a:tr>
              <a:tr h="342865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ملی بهره وری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نهادسازی و توانمندسازی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(کارگروه بهره وری سازمان آموزش، تحقیقات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استقرار چرخه ارتقاء بهره وری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1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ارتقاء بهره وری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036089200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اتصال زنجیره نتایج به مأموریت</a:t>
                      </a:r>
                      <a:r>
                        <a:rPr lang="en-US" sz="900">
                          <a:effectLst/>
                        </a:rPr>
                        <a:t>-</a:t>
                      </a:r>
                      <a:r>
                        <a:rPr lang="ar-SA" sz="900">
                          <a:effectLst/>
                        </a:rPr>
                        <a:t>خدمت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(کارگروه بهره وری سازمان آموزش، تحقیقات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7511162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مسئله شناسی و تعریف اقدامات پیشران بهره وری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(کارگروه بهره وری سازمان آموزش، تحقیقات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382114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پایش و مراقبت (ارسال گزارش پیشرفت برنامه های مصوب، سنجش اثرات)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(کارگروه بهره وری سازمان آموزش، تحقیقات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9024276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بهره وری خدمات کلیدی دستگاه </a:t>
                      </a:r>
                      <a:r>
                        <a:rPr lang="en-US" sz="900">
                          <a:effectLst/>
                        </a:rPr>
                        <a:t>*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(کارگروه بهره وری سازمان آموزش، تحقیقات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7645366"/>
                  </a:ext>
                </a:extLst>
              </a:tr>
              <a:tr h="342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شرکت توانیر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کاهش مصرف برق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بهره وری انرژی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36653844"/>
                  </a:ext>
                </a:extLst>
              </a:tr>
              <a:tr h="342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شرکت ملی گاز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کاهش مصرف گاز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02087759"/>
                  </a:ext>
                </a:extLst>
              </a:tr>
              <a:tr h="342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شرکت آب و فاضلاب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کاهش مصرف آب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65461542"/>
                  </a:ext>
                </a:extLst>
              </a:tr>
              <a:tr h="342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شرکت توانیر </a:t>
                      </a:r>
                      <a:r>
                        <a:rPr lang="en-US" sz="800">
                          <a:effectLst/>
                        </a:rPr>
                        <a:t>/</a:t>
                      </a:r>
                      <a:r>
                        <a:rPr lang="ar-SA" sz="800">
                          <a:effectLst/>
                        </a:rPr>
                        <a:t> ساتبا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استفاده از انرژی پاک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6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بازآرایی مکانی و فضایی در راستای کاهش ساختمانهای دستگاههای اجرایی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84754870"/>
                  </a:ext>
                </a:extLst>
              </a:tr>
              <a:tr h="342865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حفاظت محیط زیست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خزانه داری کل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کاهش مصرف کاغذ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21732490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مدیریت پسماند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5404747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ثبت اموال غیرمنقول در سامانه سادا نوین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0279336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ثبت اسناد مالکیت تک برگ دولتی در سامانه سادا نوین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 – دفتر حقوقی)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12251"/>
                  </a:ext>
                </a:extLst>
              </a:tr>
              <a:tr h="3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استاندارد سازی ساختمانها و فضاهای اداری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(اداره کل رفاه و پشتیبانی)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80628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E799F1F-0523-4F0B-842F-04249E102B05}"/>
              </a:ext>
            </a:extLst>
          </p:cNvPr>
          <p:cNvSpPr txBox="1"/>
          <p:nvPr/>
        </p:nvSpPr>
        <p:spPr>
          <a:xfrm>
            <a:off x="3726476" y="459895"/>
            <a:ext cx="5321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b="1" dirty="0" smtClean="0">
                <a:solidFill>
                  <a:srgbClr val="0070C0"/>
                </a:solidFill>
                <a:cs typeface="B Mitra" panose="00000400000000000000" pitchFamily="2" charset="-78"/>
              </a:rPr>
              <a:t>شاخص </a:t>
            </a:r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های </a:t>
            </a:r>
            <a:r>
              <a:rPr lang="fa-IR" sz="2400" b="1" dirty="0" smtClean="0">
                <a:solidFill>
                  <a:srgbClr val="0070C0"/>
                </a:solidFill>
                <a:cs typeface="B Mitra" panose="00000400000000000000" pitchFamily="2" charset="-78"/>
              </a:rPr>
              <a:t>عمومی ارزیابی عملکرد </a:t>
            </a:r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سال 1403</a:t>
            </a:r>
          </a:p>
        </p:txBody>
      </p:sp>
    </p:spTree>
    <p:extLst>
      <p:ext uri="{BB962C8B-B14F-4D97-AF65-F5344CB8AC3E}">
        <p14:creationId xmlns:p14="http://schemas.microsoft.com/office/powerpoint/2010/main" val="3775139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300319"/>
              </p:ext>
            </p:extLst>
          </p:nvPr>
        </p:nvGraphicFramePr>
        <p:xfrm>
          <a:off x="594361" y="1033272"/>
          <a:ext cx="10098067" cy="52103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58720">
                  <a:extLst>
                    <a:ext uri="{9D8B030D-6E8A-4147-A177-3AD203B41FA5}">
                      <a16:colId xmlns="" xmlns:a16="http://schemas.microsoft.com/office/drawing/2014/main" val="1705938283"/>
                    </a:ext>
                  </a:extLst>
                </a:gridCol>
                <a:gridCol w="3658720">
                  <a:extLst>
                    <a:ext uri="{9D8B030D-6E8A-4147-A177-3AD203B41FA5}">
                      <a16:colId xmlns="" xmlns:a16="http://schemas.microsoft.com/office/drawing/2014/main" val="840762246"/>
                    </a:ext>
                  </a:extLst>
                </a:gridCol>
                <a:gridCol w="1804968">
                  <a:extLst>
                    <a:ext uri="{9D8B030D-6E8A-4147-A177-3AD203B41FA5}">
                      <a16:colId xmlns="" xmlns:a16="http://schemas.microsoft.com/office/drawing/2014/main" val="43122668"/>
                    </a:ext>
                  </a:extLst>
                </a:gridCol>
                <a:gridCol w="975659">
                  <a:extLst>
                    <a:ext uri="{9D8B030D-6E8A-4147-A177-3AD203B41FA5}">
                      <a16:colId xmlns="" xmlns:a16="http://schemas.microsoft.com/office/drawing/2014/main" val="2605141251"/>
                    </a:ext>
                  </a:extLst>
                </a:gridCol>
              </a:tblGrid>
              <a:tr h="223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نهاد ارزیاب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شاخص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909808181"/>
                  </a:ext>
                </a:extLst>
              </a:tr>
              <a:tr h="353539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سازمان اداری و استخدامی کشور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شناسایی و حذف فعالیتها و وظایف خارج از مأموریت ذاتی دستگاههای اجرایی و تشکیلات موازی و غیرضروری 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مردمی سازی و مشارکت جویی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از بخش غیردولتی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اصلاح ساختار و معماری کلان دولت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118349015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3875" algn="l"/>
                          <a:tab pos="2186940" algn="ctr"/>
                        </a:tabLst>
                      </a:pPr>
                      <a:r>
                        <a:rPr lang="ar-SA" sz="900">
                          <a:effectLst/>
                        </a:rPr>
                        <a:t>		میزان وظایف تصدیگری واگذار شده به بخش خصوصی و شهرداریها 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556571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اختیارات و وظایف واگذار شده به واحدهای استانی و شهرستانی 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بهینه سازی ساختار سازمانی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4776321"/>
                  </a:ext>
                </a:extLst>
              </a:tr>
              <a:tr h="3125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بازنگری نمودار و تشکیلات سازمانی در موعد مقرر 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9380513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واحدهای تخصصی به کل واحدهای موجود، در تشکیلات فعلی دستگاه 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4121378"/>
                  </a:ext>
                </a:extLst>
              </a:tr>
              <a:tr h="322177">
                <a:tc rowSpan="7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اداری و استخدامی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تحلیل و آسیب شناسی و تعریف اقدامات بهبود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7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استقرار نظام مدیریت عملکرد سازمان، واحد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(مدیران و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10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ارتقاء نظام مدیریت عملکرد و بهبود کیفیت خدمات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908277734"/>
                  </a:ext>
                </a:extLst>
              </a:tr>
              <a:tr h="322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عملیاتی نمودن اقدامات بهبود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12363778"/>
                  </a:ext>
                </a:extLst>
              </a:tr>
              <a:tr h="322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اجرای گامهای مدیریت عملکرد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8563080"/>
                  </a:ext>
                </a:extLst>
              </a:tr>
              <a:tr h="322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ایجاد نظام ارزیابی مبتنی بر داده های ثبتی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8652634"/>
                  </a:ext>
                </a:extLst>
              </a:tr>
              <a:tr h="322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پیاده سازی نظام ارزیابی کارکنان و مدیران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3656256"/>
                  </a:ext>
                </a:extLst>
              </a:tr>
              <a:tr h="3221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پیاده سازی نظام پرداخت مبتنی بر عملکرد</a:t>
                      </a:r>
                      <a:r>
                        <a:rPr lang="en-US" sz="900">
                          <a:effectLst/>
                        </a:rPr>
                        <a:t>*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0748266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برنامه ریزی عملیاتی تحول اداری دستگاه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 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98633433"/>
                  </a:ext>
                </a:extLst>
              </a:tr>
              <a:tr h="341146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اداری و استخدامی کشور ستاد اقامه نماز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شورایعالی ترویج و توسعه فرهنگ ایثار و شهادت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تأکید بر ارزشهای رفتاری و فرهنگی بر اساس مناسبتهای ملی و مذهبی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(دفتر نمایندگی ولی فقیه)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ارتقای فرهنگ سازمانی و اخلاق حرفهای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11582191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توسعه فرهنگ سازمانی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9698123"/>
                  </a:ext>
                </a:extLst>
              </a:tr>
              <a:tr h="3411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اجرای آئیننامه ارتقای اخلاق حرفه ای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(مرکزنوسازی وتحول اداری)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1088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3270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899452"/>
              </p:ext>
            </p:extLst>
          </p:nvPr>
        </p:nvGraphicFramePr>
        <p:xfrm>
          <a:off x="822961" y="630941"/>
          <a:ext cx="10172372" cy="55460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85642">
                  <a:extLst>
                    <a:ext uri="{9D8B030D-6E8A-4147-A177-3AD203B41FA5}">
                      <a16:colId xmlns="" xmlns:a16="http://schemas.microsoft.com/office/drawing/2014/main" val="1666987624"/>
                    </a:ext>
                  </a:extLst>
                </a:gridCol>
                <a:gridCol w="3685642">
                  <a:extLst>
                    <a:ext uri="{9D8B030D-6E8A-4147-A177-3AD203B41FA5}">
                      <a16:colId xmlns="" xmlns:a16="http://schemas.microsoft.com/office/drawing/2014/main" val="4129167198"/>
                    </a:ext>
                  </a:extLst>
                </a:gridCol>
                <a:gridCol w="1818250">
                  <a:extLst>
                    <a:ext uri="{9D8B030D-6E8A-4147-A177-3AD203B41FA5}">
                      <a16:colId xmlns="" xmlns:a16="http://schemas.microsoft.com/office/drawing/2014/main" val="2246594839"/>
                    </a:ext>
                  </a:extLst>
                </a:gridCol>
                <a:gridCol w="982838">
                  <a:extLst>
                    <a:ext uri="{9D8B030D-6E8A-4147-A177-3AD203B41FA5}">
                      <a16:colId xmlns="" xmlns:a16="http://schemas.microsoft.com/office/drawing/2014/main" val="357846200"/>
                    </a:ext>
                  </a:extLst>
                </a:gridCol>
              </a:tblGrid>
              <a:tr h="26077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نهاد ارزیاب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شاخص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محور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270558385"/>
                  </a:ext>
                </a:extLst>
              </a:tr>
              <a:tr h="378757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ترویج فرهنگ ایثار و شهادت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ایثارگران)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495701536"/>
                  </a:ext>
                </a:extLst>
              </a:tr>
              <a:tr h="378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ترویج فرهنگ اقامه نماز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(دفتر نمایندگی ولی فقیه)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7795329"/>
                  </a:ext>
                </a:extLst>
              </a:tr>
              <a:tr h="361530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بنیاد ملی نخبگان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اعلام نیاز مسائل دستگاه به اجتماع نخبگانی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(موسسه پژوهشهای برنامه ریزی و اقتصادکشاورزی – سازمان تحقیقات، آموزش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استفاده از ظرفیت نخبگانی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3254648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حل مسائل با استفاده از ظرفیتهای اجتماع نخبگانی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(موسسه پژوهشهای برنامه ریزی و اقتصادکشاورزی – سازمان تحقیقات، آموزش و ترویج کشاورزی)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65608342"/>
                  </a:ext>
                </a:extLst>
              </a:tr>
              <a:tr h="378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استعدادهای برتر جذب شده به تعداد کل ظرفیت تأیید شده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7952030"/>
                  </a:ext>
                </a:extLst>
              </a:tr>
              <a:tr h="361530"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اداری و استخدامی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رفع یا اصلاح گلوگاهها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رفع گلوگاههای فساد خیز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9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ارتقاء سلامت اداری و رفع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زمینه های فساد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089559935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اجرا و پایش برنامه عملیاتی مدیریت مصادیق تعارض منافع دستگاه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(بازرسی، 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شناسایی و مدیریت مصادیق تعارض منافع در سطح دستگاه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35773232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آموزش عموم کارکنان دستگاه در موضوع ارتقای سلامت اداری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اداری/مرکزآموزش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فرهنگسازی سلامت اداری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62950491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آموزش کارکنان مرتبط با موضوعات ارتقای سلامت اداری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اداری/مرکزآموزش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4930288"/>
                  </a:ext>
                </a:extLst>
              </a:tr>
              <a:tr h="533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ترویج و فرهنگسازی مفاهیم سلامت اداری برای عموم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اداری/مرکزآموزش کارکنان/دفتربازرسی،ارزیابی عملکرد و پاسخگویی به شکایات)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46078231"/>
                  </a:ext>
                </a:extLst>
              </a:tr>
              <a:tr h="361530">
                <a:tc rowSpan="4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دبیرخانه هیئت عالی نظارت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اتقان آراء از نظر شکلی و ماهوی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هماهنگی هیاتهای رسیدگی به تخلفات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کارائی و اثربخشی نظام رسیدگی به تخلفات اداری (هیاتها)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6222948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اجرای آرای صادره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هماهنگی هیاتهای رسیدگی به تخلفات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20913552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اثربخشی، بازرسی و نظارت بر عملکرد هیاتها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هماهنگی هیاتهای رسیدگی به تخلفات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کارائی و اثربخشی نظام رسیدگی به تخلفات اداری 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263692"/>
                  </a:ext>
                </a:extLst>
              </a:tr>
              <a:tr h="361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شناسایی علل بروز تخلفات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(دفتر هماهنگی هیاتهای رسیدگی به تخلفات اداری)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4446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74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="" xmlns:a16="http://schemas.microsoft.com/office/drawing/2014/main" id="{8EF92093-7123-4552-BBBF-25732654FF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534458"/>
              </p:ext>
            </p:extLst>
          </p:nvPr>
        </p:nvGraphicFramePr>
        <p:xfrm>
          <a:off x="2143647" y="1780752"/>
          <a:ext cx="7154863" cy="399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Document" r:id="rId6" imgW="8102564" imgH="4527505" progId="Word.Document.12">
                  <p:embed/>
                </p:oleObj>
              </mc:Choice>
              <mc:Fallback>
                <p:oleObj name="Document" r:id="rId6" imgW="8102564" imgH="4527505" progId="Word.Document.12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="" xmlns:a16="http://schemas.microsoft.com/office/drawing/2014/main" id="{2B785EFC-C492-4899-BB1C-58E866CD81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43647" y="1780752"/>
                        <a:ext cx="7154863" cy="3990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A7A2AB5-A187-4BFF-B182-237D710D6A62}"/>
              </a:ext>
            </a:extLst>
          </p:cNvPr>
          <p:cNvSpPr/>
          <p:nvPr/>
        </p:nvSpPr>
        <p:spPr>
          <a:xfrm>
            <a:off x="6246471" y="563053"/>
            <a:ext cx="3606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solidFill>
                  <a:srgbClr val="0070C0"/>
                </a:solidFill>
                <a:cs typeface="B Mitra" panose="00000400000000000000" pitchFamily="2" charset="-78"/>
              </a:rPr>
              <a:t>عملکرد (</a:t>
            </a:r>
            <a:r>
              <a:rPr lang="en-US" sz="2800" b="1" dirty="0">
                <a:solidFill>
                  <a:srgbClr val="0070C0"/>
                </a:solidFill>
                <a:cs typeface="B Mitra" panose="00000400000000000000" pitchFamily="2" charset="-78"/>
              </a:rPr>
              <a:t>(performance</a:t>
            </a:r>
          </a:p>
        </p:txBody>
      </p:sp>
    </p:spTree>
    <p:extLst>
      <p:ext uri="{BB962C8B-B14F-4D97-AF65-F5344CB8AC3E}">
        <p14:creationId xmlns:p14="http://schemas.microsoft.com/office/powerpoint/2010/main" val="44735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878544"/>
              </p:ext>
            </p:extLst>
          </p:nvPr>
        </p:nvGraphicFramePr>
        <p:xfrm>
          <a:off x="731519" y="457200"/>
          <a:ext cx="9979117" cy="5802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15622">
                  <a:extLst>
                    <a:ext uri="{9D8B030D-6E8A-4147-A177-3AD203B41FA5}">
                      <a16:colId xmlns="" xmlns:a16="http://schemas.microsoft.com/office/drawing/2014/main" val="3331865650"/>
                    </a:ext>
                  </a:extLst>
                </a:gridCol>
                <a:gridCol w="3615622">
                  <a:extLst>
                    <a:ext uri="{9D8B030D-6E8A-4147-A177-3AD203B41FA5}">
                      <a16:colId xmlns="" xmlns:a16="http://schemas.microsoft.com/office/drawing/2014/main" val="2481730098"/>
                    </a:ext>
                  </a:extLst>
                </a:gridCol>
                <a:gridCol w="1783707">
                  <a:extLst>
                    <a:ext uri="{9D8B030D-6E8A-4147-A177-3AD203B41FA5}">
                      <a16:colId xmlns="" xmlns:a16="http://schemas.microsoft.com/office/drawing/2014/main" val="3463755304"/>
                    </a:ext>
                  </a:extLst>
                </a:gridCol>
                <a:gridCol w="964166">
                  <a:extLst>
                    <a:ext uri="{9D8B030D-6E8A-4147-A177-3AD203B41FA5}">
                      <a16:colId xmlns="" xmlns:a16="http://schemas.microsoft.com/office/drawing/2014/main" val="2466316010"/>
                    </a:ext>
                  </a:extLst>
                </a:gridCol>
              </a:tblGrid>
              <a:tr h="2297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نهاد ارزیاب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شاخص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831816792"/>
                  </a:ext>
                </a:extLst>
              </a:tr>
              <a:tr h="3560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ملی استاندارد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تحقق اهداف استانداردسازی دستگاه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امور پایدار و توسعه فناوری)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استانداردسازی خدمات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16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توسعه دولت هوشمند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815275139"/>
                  </a:ext>
                </a:extLst>
              </a:tr>
              <a:tr h="3560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اداری و استخدامی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برآورد و محاسبه قیمت تمام شده خدمات دستگاه </a:t>
                      </a:r>
                      <a:r>
                        <a:rPr lang="en-US" sz="900">
                          <a:effectLst/>
                        </a:rPr>
                        <a:t>*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 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2733956"/>
                  </a:ext>
                </a:extLst>
              </a:tr>
              <a:tr h="356028"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سازمان اداری و استخدامی کشور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وزارت ارتباطات و فناوری اطلاعات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تدوین برنامه تحول دیجیتال و طرحهای راهبردی و عملیاتی پیشران </a:t>
                      </a:r>
                      <a:r>
                        <a:rPr lang="en-US" sz="900">
                          <a:effectLst/>
                        </a:rPr>
                        <a:t>)</a:t>
                      </a:r>
                      <a:r>
                        <a:rPr lang="ar-SA" sz="900">
                          <a:effectLst/>
                        </a:rPr>
                        <a:t>ویژه وزارتخانه ها</a:t>
                      </a:r>
                      <a:r>
                        <a:rPr lang="en-US" sz="900">
                          <a:effectLst/>
                        </a:rPr>
                        <a:t>( *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فناوری اطلاعات و ارتباطات)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ساماندهی و هوشمندسازی خدمات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22002602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بازتعریف خدمات مبتنی بر مأموریتها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7585877"/>
                  </a:ext>
                </a:extLst>
              </a:tr>
              <a:tr h="376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ارائه برنامه عملیاتی استقرار و پیادهسازی چرخه هوشمندسازی، اصلاح فرایندها و استقرار نظام حکمرانی داده مبنا </a:t>
                      </a: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3915141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اصلاح و بهینه سازی فرآیندهای ارائه خدمات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79110789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ارائه خدمات هوشمند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فناوری اطلاعات و ارتباطات)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9049418"/>
                  </a:ext>
                </a:extLst>
              </a:tr>
              <a:tr h="356028"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اداری و استخدامی کشور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دبیرخانه مرکزی نهاد ریاست جمهوری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سازمان بهزیستی کشور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الکترونیکی شدن خدمات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فناوری اطلاعات و ارتباطات)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الکترونیکی شدن خدمات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8461427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اطلاع رسانی فرایندهای ارائه خدمت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اداری/ مرکز روابط عمومی و اطلاع رسانی)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0881579"/>
                  </a:ext>
                </a:extLst>
              </a:tr>
              <a:tr h="2118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دسترسی به خدمات الکترونیکی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1847224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امکان ثبت و پیگیری مکاتبات مراجعین حقیقی و حقوقی در تارنمای دستگاه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ارتباطات مردمی و سفرهای استانی)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852277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دسترسی پذیری تارنماها و درگاهها برای توانخواهان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روابط عمومی و اطلاع رسانی)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9752923"/>
                  </a:ext>
                </a:extLst>
              </a:tr>
              <a:tr h="356028">
                <a:tc rowSpan="4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مرکز ملی مطالعات، پایش و بهبود محیط کسب و کار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ارائه مجوزها از طریق درگاه ملی مجوزها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(دبیرخانه صدور مجوزها)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کیفیت و سرعت صدور مجوزها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9635791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تکمیل فرآیند صدور مجوزها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(دبیرخانه صدور مجوزها)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81358531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پاسخ به درخواست صدور مجوز در مهلت مقرر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(دبیرخانه صدور مجوزها)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9271630"/>
                  </a:ext>
                </a:extLst>
              </a:tr>
              <a:tr h="356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میزان پاسخ به شکایات متقاضیان مجوز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(دبیرخانه صدور مجوزها)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6934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507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705716"/>
              </p:ext>
            </p:extLst>
          </p:nvPr>
        </p:nvGraphicFramePr>
        <p:xfrm>
          <a:off x="502921" y="786384"/>
          <a:ext cx="10837176" cy="57790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26513">
                  <a:extLst>
                    <a:ext uri="{9D8B030D-6E8A-4147-A177-3AD203B41FA5}">
                      <a16:colId xmlns="" xmlns:a16="http://schemas.microsoft.com/office/drawing/2014/main" val="149129505"/>
                    </a:ext>
                  </a:extLst>
                </a:gridCol>
                <a:gridCol w="3926513">
                  <a:extLst>
                    <a:ext uri="{9D8B030D-6E8A-4147-A177-3AD203B41FA5}">
                      <a16:colId xmlns="" xmlns:a16="http://schemas.microsoft.com/office/drawing/2014/main" val="1891170747"/>
                    </a:ext>
                  </a:extLst>
                </a:gridCol>
                <a:gridCol w="1937080">
                  <a:extLst>
                    <a:ext uri="{9D8B030D-6E8A-4147-A177-3AD203B41FA5}">
                      <a16:colId xmlns="" xmlns:a16="http://schemas.microsoft.com/office/drawing/2014/main" val="1181296012"/>
                    </a:ext>
                  </a:extLst>
                </a:gridCol>
                <a:gridCol w="1047070">
                  <a:extLst>
                    <a:ext uri="{9D8B030D-6E8A-4147-A177-3AD203B41FA5}">
                      <a16:colId xmlns="" xmlns:a16="http://schemas.microsoft.com/office/drawing/2014/main" val="400295287"/>
                    </a:ext>
                  </a:extLst>
                </a:gridCol>
              </a:tblGrid>
              <a:tr h="22637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نهاد ارزیاب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سنجه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شاخص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محور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985303582"/>
                  </a:ext>
                </a:extLst>
              </a:tr>
              <a:tr h="37411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رفع مقررات مخل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(دفتر امور حقوقی)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8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899910780"/>
                  </a:ext>
                </a:extLst>
              </a:tr>
              <a:tr h="393817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وزارت ارتباطات و فناوری اطلاعات سازمان فناوری اطلاعات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میزان خدمات ارائه شده از طریق پنجره ملی خدمات دولت هوشمند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ارائه خدمات از پنجره ملی خدمات دولت هوشمند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2937173"/>
                  </a:ext>
                </a:extLst>
              </a:tr>
              <a:tr h="3938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نرخ تراکنش های موفق در بستر گذرگاه خدمات دولت</a:t>
                      </a:r>
                      <a:r>
                        <a:rPr lang="en-US" sz="1000">
                          <a:effectLst/>
                        </a:rPr>
                        <a:t>(GSB)</a:t>
                      </a:r>
                      <a:r>
                        <a:rPr lang="ar-SA" sz="1000">
                          <a:effectLst/>
                        </a:rPr>
                        <a:t> و گذرگاه عمومی خدمات دولت</a:t>
                      </a:r>
                      <a:r>
                        <a:rPr lang="en-US" sz="1000">
                          <a:effectLst/>
                        </a:rPr>
                        <a:t>(PGSB) </a:t>
                      </a: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پاسخگویی مناسب به استعلامات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5362908"/>
                  </a:ext>
                </a:extLst>
              </a:tr>
              <a:tr h="3938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نرخ اجرای مصوبات کارگروه تعامل پذیری در خصوص ارائه خدمات در بستر و ارائه برخط  خدمات اولویت دار   </a:t>
                      </a:r>
                      <a:r>
                        <a:rPr lang="en-US" sz="1000">
                          <a:effectLst/>
                        </a:rPr>
                        <a:t>(GBS&amp;PGBS)</a:t>
                      </a:r>
                      <a:r>
                        <a:rPr lang="ar-SA" sz="1000">
                          <a:effectLst/>
                        </a:rPr>
                        <a:t>  ر</a:t>
                      </a: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81987300"/>
                  </a:ext>
                </a:extLst>
              </a:tr>
              <a:tr h="374112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سازمان اداری و استخدامی کشور وزارت ارتباطات و فناوری اطلاعات</a:t>
                      </a:r>
                      <a:endParaRPr lang="en-US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فراهم سازی روال مشارکت الکترونیکی با متقاضیان خدمت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مشارکت الکترونیکی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47285914"/>
                  </a:ext>
                </a:extLst>
              </a:tr>
              <a:tr h="374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اجرا و انتشار نتایج مشارکت</a:t>
                      </a:r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ar-SA" sz="1000">
                          <a:effectLst/>
                        </a:rPr>
                        <a:t>رأی گیری الکترونیکی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33463623"/>
                  </a:ext>
                </a:extLst>
              </a:tr>
              <a:tr h="571021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 آمار ایران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ارسال ریز داده ها و آمارهای مورد نیاز نظام جامع ثبتهای آماری و شاخصهای اقتصادی کلان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ارتقای نظام آماری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1968635"/>
                  </a:ext>
                </a:extLst>
              </a:tr>
              <a:tr h="374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طراحی سرویسهای مورد نیاز نظام آمارهای ثبتی مبنا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03602120"/>
                  </a:ext>
                </a:extLst>
              </a:tr>
              <a:tr h="59072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سازمان اداری و استخدامی کشور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اتصال به وبسرویسهای سینا حکم و سینا فیش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(مرکزفناوری اطلاعات و ارتباطات)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بارگذاری به موقع اطلاعات کارکنان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819032196"/>
                  </a:ext>
                </a:extLst>
              </a:tr>
              <a:tr h="5710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بارگذاری به موقع و کامل اطلاعات حقوق و مزایای کارکنان در سامانه ثبت حقوق و مزایای کارکنان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اداری – اداره کل امور مالی)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895448111"/>
                  </a:ext>
                </a:extLst>
              </a:tr>
              <a:tr h="37411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تطابق اطلاعات کارکنان در سامانه ثبت حقوق و مزایا با سامانه پاکنا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اداری – اداره کل امور مالی)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579119404"/>
                  </a:ext>
                </a:extLst>
              </a:tr>
              <a:tr h="37411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بارگذاری به موقع و کامل اطلاعات احکام</a:t>
                      </a:r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ar-SA" sz="1000">
                          <a:effectLst/>
                        </a:rPr>
                        <a:t>قراردادها</a:t>
                      </a:r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ar-SA" sz="1000">
                          <a:effectLst/>
                        </a:rPr>
                        <a:t>ابلاغ کارکنان در سامانه پاکنا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اداری)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764875731"/>
                  </a:ext>
                </a:extLst>
              </a:tr>
              <a:tr h="39381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سازمان نقشه برداری کشور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</a:rPr>
                        <a:t>به اشتراک گذاری لایه های اطلاعات مکانی دستگاه در ژئوپورتالهای ملی و استانی زیرساخت دادههای مکانی </a:t>
                      </a:r>
                      <a:r>
                        <a:rPr lang="en-US" sz="1000" dirty="0">
                          <a:effectLst/>
                        </a:rPr>
                        <a:t>(SDI)</a:t>
                      </a:r>
                      <a:r>
                        <a:rPr lang="ar-SA" sz="1000" dirty="0">
                          <a:effectLst/>
                        </a:rPr>
                        <a:t>  </a:t>
                      </a:r>
                      <a:r>
                        <a:rPr lang="ar-SA" sz="900" dirty="0">
                          <a:effectLst/>
                        </a:rPr>
                        <a:t>(مرکزفناوری اطلاعات و ارتباطات)</a:t>
                      </a:r>
                      <a:endParaRPr lang="en-US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توسعه داده های مکانی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095190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820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695083"/>
              </p:ext>
            </p:extLst>
          </p:nvPr>
        </p:nvGraphicFramePr>
        <p:xfrm>
          <a:off x="832105" y="804668"/>
          <a:ext cx="10058446" cy="53722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44365">
                  <a:extLst>
                    <a:ext uri="{9D8B030D-6E8A-4147-A177-3AD203B41FA5}">
                      <a16:colId xmlns="" xmlns:a16="http://schemas.microsoft.com/office/drawing/2014/main" val="2632054610"/>
                    </a:ext>
                  </a:extLst>
                </a:gridCol>
                <a:gridCol w="3644365">
                  <a:extLst>
                    <a:ext uri="{9D8B030D-6E8A-4147-A177-3AD203B41FA5}">
                      <a16:colId xmlns="" xmlns:a16="http://schemas.microsoft.com/office/drawing/2014/main" val="3139937610"/>
                    </a:ext>
                  </a:extLst>
                </a:gridCol>
                <a:gridCol w="1797886">
                  <a:extLst>
                    <a:ext uri="{9D8B030D-6E8A-4147-A177-3AD203B41FA5}">
                      <a16:colId xmlns="" xmlns:a16="http://schemas.microsoft.com/office/drawing/2014/main" val="120465220"/>
                    </a:ext>
                  </a:extLst>
                </a:gridCol>
                <a:gridCol w="971830">
                  <a:extLst>
                    <a:ext uri="{9D8B030D-6E8A-4147-A177-3AD203B41FA5}">
                      <a16:colId xmlns="" xmlns:a16="http://schemas.microsoft.com/office/drawing/2014/main" val="950919393"/>
                    </a:ext>
                  </a:extLst>
                </a:gridCol>
              </a:tblGrid>
              <a:tr h="24656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نهاد ارزیاب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شاخص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محور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077510918"/>
                  </a:ext>
                </a:extLst>
              </a:tr>
              <a:tr h="246567">
                <a:tc rowSpan="1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سازمان اداری و استخدامی کشور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 کارگیری و استخدام بر مبنای آزمون </a:t>
                      </a:r>
                      <a:r>
                        <a:rPr lang="ar-SA" sz="8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 کارگیری و جذب عادلانه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15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مدیریت سرمایه انسانی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4279623232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ساماندهی نیروهای قراردادی </a:t>
                      </a:r>
                      <a:r>
                        <a:rPr lang="en-US" sz="900">
                          <a:effectLst/>
                        </a:rPr>
                        <a:t>)</a:t>
                      </a:r>
                      <a:r>
                        <a:rPr lang="ar-SA" sz="900">
                          <a:effectLst/>
                        </a:rPr>
                        <a:t>رعایت سقف تبصره ذیل ماده </a:t>
                      </a:r>
                      <a:r>
                        <a:rPr lang="en-US" sz="900">
                          <a:effectLst/>
                        </a:rPr>
                        <a:t>(23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1986416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تعداد انتصابات با رعایت شرایط احراز به کل انتصابات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مدیریت مشاغل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68194535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تخصیص صحیح مشاغل و پستهای سازمانی به کل پست های مصوب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6564011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بازطراحی مشاغل اختصاصی دستگاه </a:t>
                      </a:r>
                      <a:r>
                        <a:rPr lang="en-US" sz="900">
                          <a:effectLst/>
                        </a:rPr>
                        <a:t>*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1750886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دریافت کامل پاداش بازنشستگی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پرداخت کامل پاداش پایان خدمت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3291331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میانگین فاصله زمانی میان بازنشستگی و دریافت کامل پاداش بازنشستگی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9749582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نیازسنجی و طراحی دوره های آموزشی مشاغل اختصاصی و تهیه شناسنامه آموزشی شغلی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 – مرکز آموزش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آموزش و توانمندسازی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19283329"/>
                  </a:ext>
                </a:extLst>
              </a:tr>
              <a:tr h="4238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تهیه و تصویب برنامه های آموزشی سالانه کارکنان دستگاه و اجرای آنها در چارچوب نظام آموزش کارکنان دولت </a:t>
                      </a:r>
                      <a:r>
                        <a:rPr lang="ar-SA" sz="800">
                          <a:effectLst/>
                        </a:rPr>
                        <a:t>(مرکزنوسازی وتحول اداری – مرکز آموزش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090518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کیفیت دوره های آموزشی برگزار شده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 – مرکز آموزش کارکنان)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60286311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تدوین شایستگی های اختصاصی مدیریتی به تفکیک معاونت ها </a:t>
                      </a:r>
                      <a:r>
                        <a:rPr lang="en-US" sz="900">
                          <a:effectLst/>
                        </a:rPr>
                        <a:t>/</a:t>
                      </a:r>
                      <a:r>
                        <a:rPr lang="ar-SA" sz="900">
                          <a:effectLst/>
                        </a:rPr>
                        <a:t> واحدهای دستگاه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شایسته سالاری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3920846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سنجش شایستگیهای عمومی مدیران و ایجاد بانک اطلاعات دارندگان گواهینامه شایستگی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5046993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انتصاب در سطوح مختلف مدیریتی از میان دارندگان گواهینامه شایستگی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(مرکزنوسازی وتحول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56309026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بهره مندی مشمولین از فوق العاده سختی کار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اداری)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بهبود شرایط محیط کار</a:t>
                      </a:r>
                      <a:endParaRPr lang="en-US" sz="9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0959479"/>
                  </a:ext>
                </a:extLst>
              </a:tr>
              <a:tr h="3427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بهبود شرایط بهداشتی، ایمنی، سلامت و رفع موارد زیان آور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(اداره کل رفاه و پشتیبانی)</a:t>
                      </a:r>
                      <a:endParaRPr lang="en-US" sz="9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1174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58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498119"/>
              </p:ext>
            </p:extLst>
          </p:nvPr>
        </p:nvGraphicFramePr>
        <p:xfrm>
          <a:off x="713232" y="713228"/>
          <a:ext cx="9852631" cy="54360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69794">
                  <a:extLst>
                    <a:ext uri="{9D8B030D-6E8A-4147-A177-3AD203B41FA5}">
                      <a16:colId xmlns="" xmlns:a16="http://schemas.microsoft.com/office/drawing/2014/main" val="1813041399"/>
                    </a:ext>
                  </a:extLst>
                </a:gridCol>
                <a:gridCol w="3569794">
                  <a:extLst>
                    <a:ext uri="{9D8B030D-6E8A-4147-A177-3AD203B41FA5}">
                      <a16:colId xmlns="" xmlns:a16="http://schemas.microsoft.com/office/drawing/2014/main" val="3884184125"/>
                    </a:ext>
                  </a:extLst>
                </a:gridCol>
                <a:gridCol w="1761098">
                  <a:extLst>
                    <a:ext uri="{9D8B030D-6E8A-4147-A177-3AD203B41FA5}">
                      <a16:colId xmlns="" xmlns:a16="http://schemas.microsoft.com/office/drawing/2014/main" val="2330812729"/>
                    </a:ext>
                  </a:extLst>
                </a:gridCol>
                <a:gridCol w="951945">
                  <a:extLst>
                    <a:ext uri="{9D8B030D-6E8A-4147-A177-3AD203B41FA5}">
                      <a16:colId xmlns="" xmlns:a16="http://schemas.microsoft.com/office/drawing/2014/main" val="2239856564"/>
                    </a:ext>
                  </a:extLst>
                </a:gridCol>
              </a:tblGrid>
              <a:tr h="232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نهاد ارزیاب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سنجه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شاخص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محور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956174140"/>
                  </a:ext>
                </a:extLst>
              </a:tr>
              <a:tr h="337796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سازمان اداری و استخدامی کشور شورای اجرایی فناوری اطلاعات</a:t>
                      </a:r>
                      <a:endParaRPr lang="en-US" sz="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انتشار عمومی اطلاعات تحصیلات و سوابق مدیران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نوسازی و تحول اداری -مرکز روابط عمومی و اطلاع رسانی)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شفافیت عمومی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شفافیت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543667782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انتشار عمومی اطلاعات حقوق و مزایای ماهانه و سالانه مدیران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 - مرکز روابط عمومی و اطلاع رسانی)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0609165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انتشار عمومی اطلاعات ساختار، مأموریتها، وظایف و فرایندهای اداری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نوسازی و تحول اداری - مرکز روابط عمومی و اطلاع رسانی)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87158505"/>
                  </a:ext>
                </a:extLst>
              </a:tr>
              <a:tr h="3523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انتشار عمومی اطلاعات تفصیلی مناقصات، مزایدات و جزئیات مرتبط با قراردادهای بزرگ و متوسط </a:t>
                      </a:r>
                      <a:r>
                        <a:rPr lang="ar-SA" sz="800">
                          <a:effectLst/>
                        </a:rPr>
                        <a:t>(اداره کمیسیون معاملات - مرکز روابط عمومی و اطلاع رسانی)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1786537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انتشار عمومی اطلاعات اموال، دارایی ها، درآمدها و هزینه کرد سالانه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(مرکز روابط عمومی و اطلاع رسانی)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9046441"/>
                  </a:ext>
                </a:extLst>
              </a:tr>
              <a:tr h="33779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وزارت فرهنگ و ارشاد اسلامی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پاسخگویی به درخواست اطلاعات در سامانه </a:t>
                      </a:r>
                      <a:r>
                        <a:rPr lang="en-US" sz="900">
                          <a:effectLst/>
                        </a:rPr>
                        <a:t>iranfoia.ir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ارتباطات مردمی وسفرهای استای –مرکز فناوری اطلاعات و ارتباطات)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دسترسی آزاد به اطلاعات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8571978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پاسخگویی در مهلت قانونی در سامانه </a:t>
                      </a:r>
                      <a:r>
                        <a:rPr lang="en-US" sz="900">
                          <a:effectLst/>
                        </a:rPr>
                        <a:t>iranfoia.ir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(دفتر ارتباطات مردمی وسفرهای استای –مرکز فناوری اطلاعات و ارتباطات)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23279409"/>
                  </a:ext>
                </a:extLst>
              </a:tr>
              <a:tr h="337796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خزانه داری کل کشور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نسبت تحقق منابع به پیش بینی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 – دفتر بودجه 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ساماندهی منابع بودجه عمومی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46735171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ارائه دلایل عدم تحقق ردیفهای درآمدی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22084240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ارسال به موقع گزارش عملکرد منابع عمومی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08278055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ارسال و تایید گزارشات فصلی و سالانه بدهی ها و مطالبات از طریق سامانه سماد نو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(اداره کل امور مالی)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گزارشگری بدهیها و مطالبات دولت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69015235"/>
                  </a:ext>
                </a:extLst>
              </a:tr>
              <a:tr h="39877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سازمان اداری و استخدامی کشور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وزارت ارتباطات و فناوری اطلاعات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مشارکت دستگاه اجرایی در رضایت سنجی از خدمات ارائه شده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مرکزنوسازی وتحول اداری/ مرکز فناوری اطلاعات و ارتباطات)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مشارکت در فرآیندهای سنجش رضایت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مردم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رضایتمندی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719591510"/>
                  </a:ext>
                </a:extLst>
              </a:tr>
              <a:tr h="398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مشارکت دستگاه اجرایی برای رضایت سنجی مردم از کارکنان </a:t>
                      </a:r>
                      <a:r>
                        <a:rPr lang="en-US" sz="900">
                          <a:effectLst/>
                        </a:rPr>
                        <a:t>)</a:t>
                      </a:r>
                      <a:r>
                        <a:rPr lang="ar-SA" sz="900">
                          <a:effectLst/>
                        </a:rPr>
                        <a:t>کد دوبعدی</a:t>
                      </a:r>
                      <a:r>
                        <a:rPr lang="en-US" sz="900">
                          <a:effectLst/>
                        </a:rPr>
                        <a:t>(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مرکزنوسازی وتحول اداری/ دفتر ارتباطات مردمی وسفرهای استانی)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مشارکت در فرآیندهای سنجش رضایت مردم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9528444"/>
                  </a:ext>
                </a:extLst>
              </a:tr>
              <a:tr h="33779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سازمان اداری و استخدامی کشور سازمان فناوری اطلاعات سازمان بهزیستی کشور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میزان رضایت مردم از خدمات </a:t>
                      </a:r>
                      <a:r>
                        <a:rPr lang="en-US" sz="900">
                          <a:effectLst/>
                        </a:rPr>
                        <a:t>)</a:t>
                      </a:r>
                      <a:r>
                        <a:rPr lang="ar-SA" sz="900">
                          <a:effectLst/>
                        </a:rPr>
                        <a:t>ثبت شده در سامانه ملی خدمات</a:t>
                      </a:r>
                      <a:r>
                        <a:rPr lang="en-US" sz="900">
                          <a:effectLst/>
                        </a:rPr>
                        <a:t>(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مرکزنوسازی وتحول اداری/ دفتر ارتباطات مردمی وسفرهای استانی)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رضایتمندی مردم از خدمات</a:t>
                      </a:r>
                      <a:endParaRPr lang="en-US" sz="8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1110733"/>
                  </a:ext>
                </a:extLst>
              </a:tr>
              <a:tr h="3377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میزان رضایت مردم از کارکنان </a:t>
                      </a:r>
                      <a:r>
                        <a:rPr lang="en-US" sz="900" dirty="0">
                          <a:effectLst/>
                        </a:rPr>
                        <a:t>)</a:t>
                      </a:r>
                      <a:r>
                        <a:rPr lang="ar-SA" sz="900" dirty="0">
                          <a:effectLst/>
                        </a:rPr>
                        <a:t>بر اساس رضایت سنجی از طریق کد دوبعدی</a:t>
                      </a:r>
                      <a:r>
                        <a:rPr lang="en-US" sz="900" dirty="0">
                          <a:effectLst/>
                        </a:rPr>
                        <a:t>(</a:t>
                      </a:r>
                      <a:endParaRPr lang="en-US" sz="8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مرکزنوسازی وتحول اداری/ دفتر ارتباطات مردمی وسفرهای استانی)</a:t>
                      </a:r>
                      <a:endParaRPr lang="en-US" sz="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82888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824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591763"/>
              </p:ext>
            </p:extLst>
          </p:nvPr>
        </p:nvGraphicFramePr>
        <p:xfrm>
          <a:off x="838200" y="950973"/>
          <a:ext cx="10515600" cy="49954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77054">
                  <a:extLst>
                    <a:ext uri="{9D8B030D-6E8A-4147-A177-3AD203B41FA5}">
                      <a16:colId xmlns="" xmlns:a16="http://schemas.microsoft.com/office/drawing/2014/main" val="2526022019"/>
                    </a:ext>
                  </a:extLst>
                </a:gridCol>
                <a:gridCol w="3877054">
                  <a:extLst>
                    <a:ext uri="{9D8B030D-6E8A-4147-A177-3AD203B41FA5}">
                      <a16:colId xmlns="" xmlns:a16="http://schemas.microsoft.com/office/drawing/2014/main" val="1510833926"/>
                    </a:ext>
                  </a:extLst>
                </a:gridCol>
                <a:gridCol w="1812649">
                  <a:extLst>
                    <a:ext uri="{9D8B030D-6E8A-4147-A177-3AD203B41FA5}">
                      <a16:colId xmlns="" xmlns:a16="http://schemas.microsoft.com/office/drawing/2014/main" val="3907846664"/>
                    </a:ext>
                  </a:extLst>
                </a:gridCol>
                <a:gridCol w="948843">
                  <a:extLst>
                    <a:ext uri="{9D8B030D-6E8A-4147-A177-3AD203B41FA5}">
                      <a16:colId xmlns="" xmlns:a16="http://schemas.microsoft.com/office/drawing/2014/main" val="2733579277"/>
                    </a:ext>
                  </a:extLst>
                </a:gridCol>
              </a:tblGrid>
              <a:tr h="271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نهاد ارزیاب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سنجه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شاخص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محور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773652944"/>
                  </a:ext>
                </a:extLst>
              </a:tr>
              <a:tr h="3937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/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میزان رضایت ثبت شده در سامانه پنجره واحد خدمات دولت هوشمند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مرکزنوسازی وتحول اداری/ دفتر ارتباطات مردمی وسفرهای استانی)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462775241"/>
                  </a:ext>
                </a:extLst>
              </a:tr>
              <a:tr h="393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دسترسی آسان توانخواهان به فضاهای اداری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26184172"/>
                  </a:ext>
                </a:extLst>
              </a:tr>
              <a:tr h="39370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سازمان اداری و استخدامی کشور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دسترسی به مهدکودک برای فرزندان کارکنان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رفاه و پشتیبانی)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حمایت از خانواده و جوانی جمعیت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3532819"/>
                  </a:ext>
                </a:extLst>
              </a:tr>
              <a:tr h="393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تخصیص </a:t>
                      </a:r>
                      <a:r>
                        <a:rPr lang="en-US" sz="1100">
                          <a:effectLst/>
                        </a:rPr>
                        <a:t>9</a:t>
                      </a:r>
                      <a:r>
                        <a:rPr lang="ar-SA" sz="1100">
                          <a:effectLst/>
                        </a:rPr>
                        <a:t> ماه تمام مرخصی زایمان با پرداخت تمام حقوق و فوقالعاده های مرتبط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 امور اداری)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27962640"/>
                  </a:ext>
                </a:extLst>
              </a:tr>
              <a:tr h="393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استفاده مادران باردار از حداقل </a:t>
                      </a:r>
                      <a:r>
                        <a:rPr lang="en-US" sz="1100">
                          <a:effectLst/>
                        </a:rPr>
                        <a:t>4</a:t>
                      </a:r>
                      <a:r>
                        <a:rPr lang="ar-SA" sz="1100">
                          <a:effectLst/>
                        </a:rPr>
                        <a:t> ماه دورکاری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(اداره کل امور اداری)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9784460"/>
                  </a:ext>
                </a:extLst>
              </a:tr>
              <a:tr h="393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تشویق شایسته کارکنان تازه ازدواج کرده و یا دارای فرزند تازه متولد شده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(دفترنمایندگی ولی فقیه/ اداره کل رفاه و پشتیبانی)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2201122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میزان تولیدات موثر رسانه ای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مرکزروابط عمومی واطلاع رسانی)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527216519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دبیرخانه شورای اطلاع رسانی دولت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8020" algn="ctr"/>
                          <a:tab pos="3073400" algn="l"/>
                        </a:tabLst>
                      </a:pPr>
                      <a:r>
                        <a:rPr lang="ar-SA" sz="1100">
                          <a:effectLst/>
                        </a:rPr>
                        <a:t>	رویدادها و اقدامات تبلیغی	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8020" algn="ctr"/>
                          <a:tab pos="3073400" algn="l"/>
                        </a:tabLst>
                      </a:pPr>
                      <a:r>
                        <a:rPr lang="ar-SA" sz="700">
                          <a:effectLst/>
                        </a:rPr>
                        <a:t>(</a:t>
                      </a:r>
                      <a:r>
                        <a:rPr lang="ar-SA" sz="900">
                          <a:effectLst/>
                        </a:rPr>
                        <a:t>مرکزروابط عمومی واطلاع رسانی)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تبیین دستاوردها و اقناع افکار عمومی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پاسخگویی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261222669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توسعه تعاملات موثر با رسانه ها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مرکزروابط عمومی واطلاع رسانی)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97375224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گسترش ارتباطات موثر تبیینی در حوزه عمومی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مرکزروابط عمومی واطلاع رسانی)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896402614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میزان حضور در رسانه های نوین</a:t>
                      </a:r>
                      <a:endParaRPr lang="en-US" sz="100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مرکزروابط عمومی واطلاع رسانی)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033841493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279930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585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2AB91E9-E601-4E71-ABB6-822415594C1E}"/>
              </a:ext>
            </a:extLst>
          </p:cNvPr>
          <p:cNvGrpSpPr/>
          <p:nvPr/>
        </p:nvGrpSpPr>
        <p:grpSpPr>
          <a:xfrm>
            <a:off x="1481916" y="-175709"/>
            <a:ext cx="9571274" cy="6725799"/>
            <a:chOff x="1481916" y="-107547"/>
            <a:chExt cx="9571274" cy="6858000"/>
          </a:xfrm>
        </p:grpSpPr>
        <p:graphicFrame>
          <p:nvGraphicFramePr>
            <p:cNvPr id="31" name="Diagram 30">
              <a:extLst>
                <a:ext uri="{FF2B5EF4-FFF2-40B4-BE49-F238E27FC236}">
                  <a16:creationId xmlns="" xmlns:a16="http://schemas.microsoft.com/office/drawing/2014/main" id="{075991D5-A877-4F74-9A88-D7D47A6A87D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6170515"/>
                </p:ext>
              </p:extLst>
            </p:nvPr>
          </p:nvGraphicFramePr>
          <p:xfrm>
            <a:off x="1481916" y="-107547"/>
            <a:ext cx="9571274" cy="685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9E0F2495-A7DD-460C-93D7-6F31D64E9E6D}"/>
                </a:ext>
              </a:extLst>
            </p:cNvPr>
            <p:cNvSpPr txBox="1"/>
            <p:nvPr/>
          </p:nvSpPr>
          <p:spPr>
            <a:xfrm>
              <a:off x="1778661" y="3136788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C5CF202D-ECD2-4FC6-AF18-0EBB0AC0ED43}"/>
                </a:ext>
              </a:extLst>
            </p:cNvPr>
            <p:cNvSpPr txBox="1"/>
            <p:nvPr/>
          </p:nvSpPr>
          <p:spPr>
            <a:xfrm>
              <a:off x="3121443" y="2862244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B0CF8093-6947-4BA2-8AC0-A0FA73FBFE00}"/>
                </a:ext>
              </a:extLst>
            </p:cNvPr>
            <p:cNvSpPr txBox="1"/>
            <p:nvPr/>
          </p:nvSpPr>
          <p:spPr>
            <a:xfrm>
              <a:off x="4526173" y="2551696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0CDB0059-1770-4DB9-977A-59DC96AA7395}"/>
                </a:ext>
              </a:extLst>
            </p:cNvPr>
            <p:cNvSpPr txBox="1"/>
            <p:nvPr/>
          </p:nvSpPr>
          <p:spPr>
            <a:xfrm>
              <a:off x="5811634" y="2273400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4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3B107207-F947-45D7-861F-8D3CF2D938E4}"/>
                </a:ext>
              </a:extLst>
            </p:cNvPr>
            <p:cNvSpPr txBox="1"/>
            <p:nvPr/>
          </p:nvSpPr>
          <p:spPr>
            <a:xfrm>
              <a:off x="7176608" y="1970836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5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165D1200-85C0-4A61-8311-7FE239D8112F}"/>
                </a:ext>
              </a:extLst>
            </p:cNvPr>
            <p:cNvSpPr txBox="1"/>
            <p:nvPr/>
          </p:nvSpPr>
          <p:spPr>
            <a:xfrm>
              <a:off x="8515078" y="1663802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6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B0C8188D-73EB-49FF-9724-FEDA92DA649E}"/>
                </a:ext>
              </a:extLst>
            </p:cNvPr>
            <p:cNvSpPr txBox="1"/>
            <p:nvPr/>
          </p:nvSpPr>
          <p:spPr>
            <a:xfrm>
              <a:off x="9906557" y="1376724"/>
              <a:ext cx="5035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Mitra" panose="00000400000000000000" pitchFamily="2" charset="-78"/>
                </a:rPr>
                <a:t>7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FA3ED50-3B0A-481E-8533-24A05E753F03}"/>
              </a:ext>
            </a:extLst>
          </p:cNvPr>
          <p:cNvSpPr/>
          <p:nvPr/>
        </p:nvSpPr>
        <p:spPr>
          <a:xfrm>
            <a:off x="3447022" y="188309"/>
            <a:ext cx="4735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fa-IR" sz="2800" b="1" dirty="0">
                <a:solidFill>
                  <a:srgbClr val="0070C0"/>
                </a:solidFill>
                <a:latin typeface="IranNastaliq" panose="02020505000000020003" pitchFamily="18" charset="0"/>
                <a:cs typeface="B Mitra" panose="00000400000000000000" pitchFamily="2" charset="-78"/>
              </a:rPr>
              <a:t>فرآیند ارزیابی شاخص های اختصاصی</a:t>
            </a:r>
          </a:p>
        </p:txBody>
      </p:sp>
    </p:spTree>
    <p:extLst>
      <p:ext uri="{BB962C8B-B14F-4D97-AF65-F5344CB8AC3E}">
        <p14:creationId xmlns:p14="http://schemas.microsoft.com/office/powerpoint/2010/main" val="1884162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B0E61C1-2D3F-47E2-8801-8C7ADB3CF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2" t="8519" r="2500" b="4815"/>
          <a:stretch/>
        </p:blipFill>
        <p:spPr>
          <a:xfrm>
            <a:off x="1993900" y="1841500"/>
            <a:ext cx="7789876" cy="3937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5B913C-206F-4D77-BA28-43EE4D99764C}"/>
              </a:ext>
            </a:extLst>
          </p:cNvPr>
          <p:cNvSpPr txBox="1"/>
          <p:nvPr/>
        </p:nvSpPr>
        <p:spPr>
          <a:xfrm>
            <a:off x="3024988" y="617835"/>
            <a:ext cx="5727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بستر جدید ارزیابی عملکرد دستگاه های اجرایی کشور</a:t>
            </a:r>
          </a:p>
        </p:txBody>
      </p:sp>
    </p:spTree>
    <p:extLst>
      <p:ext uri="{BB962C8B-B14F-4D97-AF65-F5344CB8AC3E}">
        <p14:creationId xmlns:p14="http://schemas.microsoft.com/office/powerpoint/2010/main" val="4118893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5B913C-206F-4D77-BA28-43EE4D99764C}"/>
              </a:ext>
            </a:extLst>
          </p:cNvPr>
          <p:cNvSpPr txBox="1"/>
          <p:nvPr/>
        </p:nvSpPr>
        <p:spPr>
          <a:xfrm>
            <a:off x="2582881" y="387002"/>
            <a:ext cx="67966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انتشار عمومی نتایج ارزیابی عملکرد در دولت سنج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D8D6F3B-902F-482D-923C-FC7AAA4D6B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37" t="11122" r="1023" b="8099"/>
          <a:stretch/>
        </p:blipFill>
        <p:spPr>
          <a:xfrm>
            <a:off x="1633727" y="1120955"/>
            <a:ext cx="8658186" cy="5040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09364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5B913C-206F-4D77-BA28-43EE4D99764C}"/>
              </a:ext>
            </a:extLst>
          </p:cNvPr>
          <p:cNvSpPr txBox="1"/>
          <p:nvPr/>
        </p:nvSpPr>
        <p:spPr>
          <a:xfrm>
            <a:off x="2697657" y="387002"/>
            <a:ext cx="67966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برگزاری جشنواره ملی و استانی شهید رجایی</a:t>
            </a:r>
          </a:p>
        </p:txBody>
      </p:sp>
      <p:pic>
        <p:nvPicPr>
          <p:cNvPr id="15" name="Picture 2" descr="اعطای لوح تقدیر دستگاه برتر و تندیس جشنواره شهید رجایی سال 97 به وزارت  آموزش‌وپرورش توسط رییس جمهور">
            <a:extLst>
              <a:ext uri="{FF2B5EF4-FFF2-40B4-BE49-F238E27FC236}">
                <a16:creationId xmlns="" xmlns:a16="http://schemas.microsoft.com/office/drawing/2014/main" id="{86B53839-CEE1-4D29-9DAF-3EA9A91B6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31" y="1476283"/>
            <a:ext cx="4930621" cy="3078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8469812-55D2-4432-8F29-1A5EBC05D558}"/>
              </a:ext>
            </a:extLst>
          </p:cNvPr>
          <p:cNvGrpSpPr/>
          <p:nvPr/>
        </p:nvGrpSpPr>
        <p:grpSpPr>
          <a:xfrm>
            <a:off x="6320522" y="3832193"/>
            <a:ext cx="3691273" cy="2638805"/>
            <a:chOff x="4350376" y="3910985"/>
            <a:chExt cx="3691273" cy="2638805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54FC8323-496B-478F-B223-12E272C2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0376" y="3910985"/>
              <a:ext cx="3691273" cy="26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6BDEE5CE-766B-4268-9680-81DC773DDAA8}"/>
                </a:ext>
              </a:extLst>
            </p:cNvPr>
            <p:cNvSpPr/>
            <p:nvPr/>
          </p:nvSpPr>
          <p:spPr>
            <a:xfrm>
              <a:off x="5454305" y="4781321"/>
              <a:ext cx="189394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a-IR" sz="4000" dirty="0">
                  <a:latin typeface="IranNastaliq" panose="02020505000000020003" pitchFamily="18" charset="0"/>
                  <a:cs typeface="IranNastaliq" panose="02020505000000020003" pitchFamily="18" charset="0"/>
                </a:rPr>
                <a:t>معرفی دستگاه‌های برتر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85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D9DBB3B-CC5C-404A-9E65-566E289BD1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98" y="282425"/>
            <a:ext cx="8899745" cy="629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03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CA642A0-8FC1-4B17-8E11-7EC962C642E0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74" y="1745662"/>
            <a:ext cx="8650052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EC76FE9-B33D-4055-83BA-37077ABEBA72}"/>
              </a:ext>
            </a:extLst>
          </p:cNvPr>
          <p:cNvSpPr/>
          <p:nvPr/>
        </p:nvSpPr>
        <p:spPr>
          <a:xfrm>
            <a:off x="6246471" y="563053"/>
            <a:ext cx="3606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solidFill>
                  <a:srgbClr val="0070C0"/>
                </a:solidFill>
                <a:cs typeface="B Mitra" panose="00000400000000000000" pitchFamily="2" charset="-78"/>
              </a:rPr>
              <a:t>عملکرد (</a:t>
            </a:r>
            <a:r>
              <a:rPr lang="en-US" sz="2800" b="1" dirty="0">
                <a:solidFill>
                  <a:srgbClr val="0070C0"/>
                </a:solidFill>
                <a:cs typeface="B Mitra" panose="00000400000000000000" pitchFamily="2" charset="-78"/>
              </a:rPr>
              <a:t>(performance</a:t>
            </a:r>
          </a:p>
        </p:txBody>
      </p:sp>
    </p:spTree>
    <p:extLst>
      <p:ext uri="{BB962C8B-B14F-4D97-AF65-F5344CB8AC3E}">
        <p14:creationId xmlns:p14="http://schemas.microsoft.com/office/powerpoint/2010/main" val="33881413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4D58F1E-EB1A-49EA-9DA6-24433319EB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91" t="21481" r="19479" b="11111"/>
          <a:stretch/>
        </p:blipFill>
        <p:spPr>
          <a:xfrm>
            <a:off x="2260600" y="1092026"/>
            <a:ext cx="7327900" cy="52198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B40B549-8112-4A88-BD63-2C37005BE270}"/>
              </a:ext>
            </a:extLst>
          </p:cNvPr>
          <p:cNvSpPr txBox="1"/>
          <p:nvPr/>
        </p:nvSpPr>
        <p:spPr>
          <a:xfrm>
            <a:off x="2582881" y="387002"/>
            <a:ext cx="67966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b="1" dirty="0">
                <a:solidFill>
                  <a:srgbClr val="0070C0"/>
                </a:solidFill>
                <a:cs typeface="B Mitra" panose="00000400000000000000" pitchFamily="2" charset="-78"/>
              </a:rPr>
              <a:t>ارایه گزارش ارزیابی به رییس جمهور و وزرا </a:t>
            </a:r>
          </a:p>
        </p:txBody>
      </p:sp>
    </p:spTree>
    <p:extLst>
      <p:ext uri="{BB962C8B-B14F-4D97-AF65-F5344CB8AC3E}">
        <p14:creationId xmlns:p14="http://schemas.microsoft.com/office/powerpoint/2010/main" val="3761098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09BE730-B04E-46B8-8A21-D5D9C6B78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69"/>
          <a:stretch/>
        </p:blipFill>
        <p:spPr>
          <a:xfrm rot="8388217">
            <a:off x="-20025680" y="172622"/>
            <a:ext cx="6693408" cy="6512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45F2637-356E-49C6-9532-8FDEEB9E3F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88217">
            <a:off x="-18238079" y="1132041"/>
            <a:ext cx="3247695" cy="4593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37A2B06-E001-486C-BA84-8030DC376B3A}"/>
              </a:ext>
            </a:extLst>
          </p:cNvPr>
          <p:cNvSpPr txBox="1"/>
          <p:nvPr/>
        </p:nvSpPr>
        <p:spPr>
          <a:xfrm>
            <a:off x="1694985" y="2274837"/>
            <a:ext cx="837456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solidFill>
                  <a:srgbClr val="0070C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تو چه دانی که پس پرده که خوب است و که زشت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solidFill>
                  <a:srgbClr val="0070C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هرکسی آن درود عاقبت کار که کِشت</a:t>
            </a:r>
          </a:p>
        </p:txBody>
      </p:sp>
    </p:spTree>
    <p:extLst>
      <p:ext uri="{BB962C8B-B14F-4D97-AF65-F5344CB8AC3E}">
        <p14:creationId xmlns:p14="http://schemas.microsoft.com/office/powerpoint/2010/main" val="638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5AE006F0-C64F-44D2-9314-D8CC46343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370" y="2124495"/>
            <a:ext cx="8310622" cy="235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/>
          <a:p>
            <a:pPr marL="457200" indent="-457200" algn="just" rtl="1">
              <a:lnSpc>
                <a:spcPct val="200000"/>
              </a:lnSpc>
              <a:spcBef>
                <a:spcPts val="2400"/>
              </a:spcBef>
              <a:buFont typeface="Arial" pitchFamily="34" charset="0"/>
              <a:buChar char="•"/>
            </a:pPr>
            <a:r>
              <a:rPr lang="fa-IR" dirty="0">
                <a:cs typeface="B Titr" pitchFamily="2" charset="-78"/>
              </a:rPr>
              <a:t>ووتر(2010)؛ جمع­آوری سیستماتیک اطلاعات به وسیله مشاهدات و ثبت مباحث مربوط به عملکرد </a:t>
            </a:r>
          </a:p>
          <a:p>
            <a:pPr marL="457200" indent="-457200" algn="just" rtl="1">
              <a:lnSpc>
                <a:spcPct val="200000"/>
              </a:lnSpc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میلر  (2009)؛ سنجش فعالیت یا فرایندی است که به دنبال سنجش تعداد اقدامات صورت گرفته مطابق نقشی که هر یک از پدیده ها ایفا می کنند، است.</a:t>
            </a:r>
          </a:p>
          <a:p>
            <a:pPr marL="457200" indent="-457200" algn="just" rtl="1">
              <a:lnSpc>
                <a:spcPct val="200000"/>
              </a:lnSpc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آزبورن و گیبلر  (1992)؛ سنجش و اندازه گیری عملکرد، مقدمه ارزیابی عملکرد است.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7BBA6BE-B0C1-4B4A-9980-8BDA54DD57E7}"/>
              </a:ext>
            </a:extLst>
          </p:cNvPr>
          <p:cNvSpPr/>
          <p:nvPr/>
        </p:nvSpPr>
        <p:spPr>
          <a:xfrm>
            <a:off x="4951744" y="832943"/>
            <a:ext cx="5598200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سنجش عملکرد 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performance </a:t>
            </a:r>
            <a:r>
              <a:rPr lang="es-US" sz="2400" b="1" dirty="0" err="1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measurement</a:t>
            </a: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7518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288E823-BB9B-4042-9A59-116CB054E496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449" y="2293121"/>
            <a:ext cx="7713308" cy="227175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FA73857-A639-4A09-B8EB-30A82473AB3E}"/>
              </a:ext>
            </a:extLst>
          </p:cNvPr>
          <p:cNvSpPr/>
          <p:nvPr/>
        </p:nvSpPr>
        <p:spPr>
          <a:xfrm>
            <a:off x="4951744" y="832943"/>
            <a:ext cx="5598200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سنجش عملکرد 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performance </a:t>
            </a:r>
            <a:r>
              <a:rPr lang="es-US" sz="2400" b="1" dirty="0" err="1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measurement</a:t>
            </a: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Mitra" panose="000004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5585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CE59B85E-CB43-4805-96C0-2751A4E16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56" y="2469542"/>
            <a:ext cx="6332158" cy="276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/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u="sng" dirty="0">
                <a:solidFill>
                  <a:srgbClr val="00B0F0"/>
                </a:solidFill>
                <a:cs typeface="B Titr" pitchFamily="2" charset="-78"/>
              </a:rPr>
              <a:t>المعجم المقابیس اللغه</a:t>
            </a:r>
            <a:r>
              <a:rPr lang="fa-IR" dirty="0">
                <a:cs typeface="B Titr" pitchFamily="2" charset="-78"/>
              </a:rPr>
              <a:t>؛ نظارت از ماده نظر می باشد که به معنای نظر افکندن و تأمل و دقت در امری است. نظر به معنای تأمل در چیزی و معاینه کردن آن نیز می باشد.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u="sng" dirty="0">
                <a:solidFill>
                  <a:srgbClr val="00B0F0"/>
                </a:solidFill>
                <a:cs typeface="B Titr" pitchFamily="2" charset="-78"/>
              </a:rPr>
              <a:t>اقرب الموارد؛ </a:t>
            </a:r>
            <a:r>
              <a:rPr lang="fa-IR" dirty="0">
                <a:cs typeface="B Titr" pitchFamily="2" charset="-78"/>
              </a:rPr>
              <a:t>منظور از النظاره پاکیزه نمودن باغ و بستان است. بنابراین، نظارت همان مراقبت و کنترل یک چیز، از آفت و بیماری است.</a:t>
            </a:r>
          </a:p>
          <a:p>
            <a:pPr marL="285750" indent="-285750"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اولا نظارت بایستی </a:t>
            </a: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حین انجام </a:t>
            </a:r>
            <a:r>
              <a:rPr lang="fa-IR" dirty="0">
                <a:cs typeface="B Titr" pitchFamily="2" charset="-78"/>
              </a:rPr>
              <a:t>کار صورت گیرد و ثانیا اینکه، هدف اصلی از نظارت، صرفا </a:t>
            </a: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اصلاح و بهبود عملکرد </a:t>
            </a:r>
            <a:r>
              <a:rPr lang="fa-IR" dirty="0">
                <a:cs typeface="B Titr" pitchFamily="2" charset="-78"/>
              </a:rPr>
              <a:t>است.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50C185A-42AF-4EAB-AACB-985C54ED361A}"/>
              </a:ext>
            </a:extLst>
          </p:cNvPr>
          <p:cNvSpPr/>
          <p:nvPr/>
        </p:nvSpPr>
        <p:spPr>
          <a:xfrm>
            <a:off x="5945529" y="792114"/>
            <a:ext cx="4175054" cy="4693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0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نظارت بر عملکرد (</a:t>
            </a:r>
            <a:r>
              <a:rPr lang="es-US" sz="20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control</a:t>
            </a:r>
            <a:r>
              <a:rPr lang="fa-IR" sz="20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8342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1652B23A-5DBF-449C-AF7D-5F78B6A3B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369" y="2157712"/>
            <a:ext cx="7200800" cy="285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88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/>
          <a:p>
            <a:pPr marL="285750" indent="-285750" algn="just" rtl="1">
              <a:lnSpc>
                <a:spcPct val="20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طبرسا (1378)؛ </a:t>
            </a:r>
            <a:r>
              <a:rPr lang="fa-IR" dirty="0">
                <a:cs typeface="B Titr" pitchFamily="2" charset="-78"/>
              </a:rPr>
              <a:t>ارزیابی عملکرد فرآیند سنجش و اندازه‌گیری عملکرد دستگاه ها در دوره‌های مشخص است، به گونه‌ای که انتظارات و شاخص های مورد قضاوت برای دستگاه ارزیابی شونده شفاف و از قبل به آن ابلاغ شده باشد.</a:t>
            </a:r>
          </a:p>
          <a:p>
            <a:pPr marL="285750" indent="-285750" algn="just" rtl="1">
              <a:lnSpc>
                <a:spcPct val="20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v"/>
              <a:tabLst>
                <a:tab pos="268288" algn="l"/>
                <a:tab pos="358775" algn="l"/>
              </a:tabLst>
            </a:pPr>
            <a:r>
              <a:rPr lang="fa-IR" dirty="0">
                <a:cs typeface="B Titr" pitchFamily="2" charset="-78"/>
              </a:rPr>
              <a:t>اولأ </a:t>
            </a: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ارزیابی در پایان یک دوره </a:t>
            </a:r>
            <a:r>
              <a:rPr lang="fa-IR" dirty="0">
                <a:cs typeface="B Titr" pitchFamily="2" charset="-78"/>
              </a:rPr>
              <a:t>زمانی مشخص انجام می شود ثانیا، </a:t>
            </a:r>
            <a:r>
              <a:rPr lang="fa-IR" dirty="0">
                <a:solidFill>
                  <a:srgbClr val="00B0F0"/>
                </a:solidFill>
                <a:cs typeface="B Titr" pitchFamily="2" charset="-78"/>
              </a:rPr>
              <a:t>ارزیاب به دنبال امتیازدهی به عملکرد </a:t>
            </a:r>
            <a:r>
              <a:rPr lang="fa-IR" dirty="0">
                <a:cs typeface="B Titr" pitchFamily="2" charset="-78"/>
              </a:rPr>
              <a:t>سازمان یا فرد است. مشروط به نظارت بر عملکرد در طول دوره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C1D9AA9-69F8-42CD-9447-0E16C76D9255}"/>
              </a:ext>
            </a:extLst>
          </p:cNvPr>
          <p:cNvSpPr/>
          <p:nvPr/>
        </p:nvSpPr>
        <p:spPr>
          <a:xfrm>
            <a:off x="4899945" y="831569"/>
            <a:ext cx="5161285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ارزیابی عملکرد(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evaluation</a:t>
            </a:r>
            <a:r>
              <a:rPr lang="fa-IR" dirty="0">
                <a:solidFill>
                  <a:srgbClr val="0070C0"/>
                </a:solidFill>
                <a:cs typeface="B Titr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74997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262BDF-2B39-42A6-B428-FC1D9E2B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1" y="-1620777"/>
            <a:ext cx="3284109" cy="3241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F79171-0381-4A40-9C6B-5DFED2C3F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4" y="-1620777"/>
            <a:ext cx="3284109" cy="3241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70B952-2587-47BE-8200-B3FBCC7F6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-1650382" y="5237223"/>
            <a:ext cx="3284109" cy="3241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60AF74-4319-4039-8FBF-9A434E42B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1"/>
          <a:stretch/>
        </p:blipFill>
        <p:spPr>
          <a:xfrm>
            <a:off x="10549945" y="5237223"/>
            <a:ext cx="3284109" cy="3241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12B43C-853A-48A5-BDC7-24CC1CAF2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16200000">
            <a:off x="-6396425" y="1032679"/>
            <a:ext cx="1335314" cy="4792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A9E06C-559C-4CFB-8CD8-A7C6A2707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22"/>
          <a:stretch/>
        </p:blipFill>
        <p:spPr>
          <a:xfrm rot="5400000" flipH="1">
            <a:off x="17596217" y="1032681"/>
            <a:ext cx="1335314" cy="479264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C1D9AA9-69F8-42CD-9447-0E16C76D9255}"/>
              </a:ext>
            </a:extLst>
          </p:cNvPr>
          <p:cNvSpPr/>
          <p:nvPr/>
        </p:nvSpPr>
        <p:spPr>
          <a:xfrm>
            <a:off x="4899945" y="831569"/>
            <a:ext cx="5161285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tabLst>
                <a:tab pos="268288" algn="l"/>
                <a:tab pos="358775" algn="l"/>
              </a:tabLst>
            </a:pPr>
            <a:r>
              <a:rPr lang="fa-IR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ارزیابی عملکرد(</a:t>
            </a:r>
            <a:r>
              <a:rPr lang="es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performance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B Titr" pitchFamily="2" charset="-78"/>
              </a:rPr>
              <a:t> evaluation</a:t>
            </a:r>
            <a:r>
              <a:rPr lang="fa-IR" dirty="0">
                <a:solidFill>
                  <a:srgbClr val="0070C0"/>
                </a:solidFill>
                <a:cs typeface="B Titr" pitchFamily="2" charset="-78"/>
              </a:rPr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4EF7BCE-7F60-4316-BCEF-331B8FCB666C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52" y="2044603"/>
            <a:ext cx="7968801" cy="2768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605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2237</TotalTime>
  <Words>2913</Words>
  <Application>Microsoft Office PowerPoint</Application>
  <PresentationFormat>Custom</PresentationFormat>
  <Paragraphs>768</Paragraphs>
  <Slides>41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سيدمرتضي احمدي</dc:creator>
  <cp:lastModifiedBy>m</cp:lastModifiedBy>
  <cp:revision>177</cp:revision>
  <dcterms:created xsi:type="dcterms:W3CDTF">2023-08-21T06:29:27Z</dcterms:created>
  <dcterms:modified xsi:type="dcterms:W3CDTF">2025-01-29T13:32:05Z</dcterms:modified>
</cp:coreProperties>
</file>